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32"/>
  </p:notesMasterIdLst>
  <p:sldIdLst>
    <p:sldId id="256" r:id="rId2"/>
    <p:sldId id="370" r:id="rId3"/>
    <p:sldId id="371" r:id="rId4"/>
    <p:sldId id="258" r:id="rId5"/>
    <p:sldId id="295" r:id="rId6"/>
    <p:sldId id="375" r:id="rId7"/>
    <p:sldId id="259" r:id="rId8"/>
    <p:sldId id="261" r:id="rId9"/>
    <p:sldId id="330" r:id="rId10"/>
    <p:sldId id="262" r:id="rId11"/>
    <p:sldId id="287" r:id="rId12"/>
    <p:sldId id="360" r:id="rId13"/>
    <p:sldId id="361" r:id="rId14"/>
    <p:sldId id="338" r:id="rId15"/>
    <p:sldId id="363" r:id="rId16"/>
    <p:sldId id="364" r:id="rId17"/>
    <p:sldId id="365" r:id="rId18"/>
    <p:sldId id="367" r:id="rId19"/>
    <p:sldId id="366" r:id="rId20"/>
    <p:sldId id="323" r:id="rId21"/>
    <p:sldId id="356" r:id="rId22"/>
    <p:sldId id="368" r:id="rId23"/>
    <p:sldId id="348" r:id="rId24"/>
    <p:sldId id="369" r:id="rId25"/>
    <p:sldId id="352" r:id="rId26"/>
    <p:sldId id="372" r:id="rId27"/>
    <p:sldId id="373" r:id="rId28"/>
    <p:sldId id="374" r:id="rId29"/>
    <p:sldId id="376" r:id="rId30"/>
    <p:sldId id="35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Medium" pitchFamily="34" charset="0"/>
        <a:ea typeface="+mn-ea"/>
        <a:cs typeface="Arial" pitchFamily="34" charset="0"/>
      </a:defRPr>
    </a:lvl1pPr>
    <a:lvl2pPr marL="457200" algn="l" rtl="0" fontAlgn="base">
      <a:spcBef>
        <a:spcPct val="0"/>
      </a:spcBef>
      <a:spcAft>
        <a:spcPct val="0"/>
      </a:spcAft>
      <a:defRPr kern="1200">
        <a:solidFill>
          <a:schemeClr val="tx1"/>
        </a:solidFill>
        <a:latin typeface="Franklin Gothic Medium" pitchFamily="34" charset="0"/>
        <a:ea typeface="+mn-ea"/>
        <a:cs typeface="Arial" pitchFamily="34" charset="0"/>
      </a:defRPr>
    </a:lvl2pPr>
    <a:lvl3pPr marL="914400" algn="l" rtl="0" fontAlgn="base">
      <a:spcBef>
        <a:spcPct val="0"/>
      </a:spcBef>
      <a:spcAft>
        <a:spcPct val="0"/>
      </a:spcAft>
      <a:defRPr kern="1200">
        <a:solidFill>
          <a:schemeClr val="tx1"/>
        </a:solidFill>
        <a:latin typeface="Franklin Gothic Medium" pitchFamily="34" charset="0"/>
        <a:ea typeface="+mn-ea"/>
        <a:cs typeface="Arial" pitchFamily="34" charset="0"/>
      </a:defRPr>
    </a:lvl3pPr>
    <a:lvl4pPr marL="1371600" algn="l" rtl="0" fontAlgn="base">
      <a:spcBef>
        <a:spcPct val="0"/>
      </a:spcBef>
      <a:spcAft>
        <a:spcPct val="0"/>
      </a:spcAft>
      <a:defRPr kern="1200">
        <a:solidFill>
          <a:schemeClr val="tx1"/>
        </a:solidFill>
        <a:latin typeface="Franklin Gothic Medium" pitchFamily="34" charset="0"/>
        <a:ea typeface="+mn-ea"/>
        <a:cs typeface="Arial" pitchFamily="34" charset="0"/>
      </a:defRPr>
    </a:lvl4pPr>
    <a:lvl5pPr marL="1828800" algn="l" rtl="0" fontAlgn="base">
      <a:spcBef>
        <a:spcPct val="0"/>
      </a:spcBef>
      <a:spcAft>
        <a:spcPct val="0"/>
      </a:spcAft>
      <a:defRPr kern="1200">
        <a:solidFill>
          <a:schemeClr val="tx1"/>
        </a:solidFill>
        <a:latin typeface="Franklin Gothic Medium" pitchFamily="34" charset="0"/>
        <a:ea typeface="+mn-ea"/>
        <a:cs typeface="Arial" pitchFamily="34" charset="0"/>
      </a:defRPr>
    </a:lvl5pPr>
    <a:lvl6pPr marL="2286000" algn="l" defTabSz="914400" rtl="0" eaLnBrk="1" latinLnBrk="0" hangingPunct="1">
      <a:defRPr kern="1200">
        <a:solidFill>
          <a:schemeClr val="tx1"/>
        </a:solidFill>
        <a:latin typeface="Franklin Gothic Medium" pitchFamily="34" charset="0"/>
        <a:ea typeface="+mn-ea"/>
        <a:cs typeface="Arial" pitchFamily="34" charset="0"/>
      </a:defRPr>
    </a:lvl6pPr>
    <a:lvl7pPr marL="2743200" algn="l" defTabSz="914400" rtl="0" eaLnBrk="1" latinLnBrk="0" hangingPunct="1">
      <a:defRPr kern="1200">
        <a:solidFill>
          <a:schemeClr val="tx1"/>
        </a:solidFill>
        <a:latin typeface="Franklin Gothic Medium" pitchFamily="34" charset="0"/>
        <a:ea typeface="+mn-ea"/>
        <a:cs typeface="Arial" pitchFamily="34" charset="0"/>
      </a:defRPr>
    </a:lvl7pPr>
    <a:lvl8pPr marL="3200400" algn="l" defTabSz="914400" rtl="0" eaLnBrk="1" latinLnBrk="0" hangingPunct="1">
      <a:defRPr kern="1200">
        <a:solidFill>
          <a:schemeClr val="tx1"/>
        </a:solidFill>
        <a:latin typeface="Franklin Gothic Medium" pitchFamily="34" charset="0"/>
        <a:ea typeface="+mn-ea"/>
        <a:cs typeface="Arial" pitchFamily="34" charset="0"/>
      </a:defRPr>
    </a:lvl8pPr>
    <a:lvl9pPr marL="3657600" algn="l" defTabSz="914400" rtl="0" eaLnBrk="1" latinLnBrk="0" hangingPunct="1">
      <a:defRPr kern="1200">
        <a:solidFill>
          <a:schemeClr val="tx1"/>
        </a:solidFill>
        <a:latin typeface="Franklin Gothic Medium"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urner"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9" autoAdjust="0"/>
    <p:restoredTop sz="80826" autoAdjust="0"/>
  </p:normalViewPr>
  <p:slideViewPr>
    <p:cSldViewPr>
      <p:cViewPr varScale="1">
        <p:scale>
          <a:sx n="60" d="100"/>
          <a:sy n="60" d="100"/>
        </p:scale>
        <p:origin x="186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Responding Organizations</c:v>
                </c:pt>
              </c:strCache>
            </c:strRef>
          </c:tx>
          <c:dPt>
            <c:idx val="0"/>
            <c:bubble3D val="0"/>
            <c:spPr>
              <a:solidFill>
                <a:srgbClr val="C00000"/>
              </a:solidFill>
            </c:spPr>
            <c:extLst xmlns:c16r2="http://schemas.microsoft.com/office/drawing/2015/06/chart">
              <c:ext xmlns:c16="http://schemas.microsoft.com/office/drawing/2014/chart" uri="{C3380CC4-5D6E-409C-BE32-E72D297353CC}">
                <c16:uniqueId val="{00000001-7044-459B-AA40-D934A0085C17}"/>
              </c:ext>
            </c:extLst>
          </c:dPt>
          <c:dPt>
            <c:idx val="1"/>
            <c:bubble3D val="0"/>
            <c:spPr>
              <a:solidFill>
                <a:srgbClr val="002060"/>
              </a:solidFill>
            </c:spPr>
            <c:extLst xmlns:c16r2="http://schemas.microsoft.com/office/drawing/2015/06/chart">
              <c:ext xmlns:c16="http://schemas.microsoft.com/office/drawing/2014/chart" uri="{C3380CC4-5D6E-409C-BE32-E72D297353CC}">
                <c16:uniqueId val="{00000003-7044-459B-AA40-D934A0085C17}"/>
              </c:ext>
            </c:extLst>
          </c:dPt>
          <c:dPt>
            <c:idx val="2"/>
            <c:bubble3D val="0"/>
            <c:spPr>
              <a:solidFill>
                <a:srgbClr val="00B050"/>
              </a:solidFill>
            </c:spPr>
            <c:extLst xmlns:c16r2="http://schemas.microsoft.com/office/drawing/2015/06/chart">
              <c:ext xmlns:c16="http://schemas.microsoft.com/office/drawing/2014/chart" uri="{C3380CC4-5D6E-409C-BE32-E72D297353CC}">
                <c16:uniqueId val="{00000005-7044-459B-AA40-D934A0085C17}"/>
              </c:ext>
            </c:extLst>
          </c:dPt>
          <c:dPt>
            <c:idx val="3"/>
            <c:bubble3D val="0"/>
            <c:spPr>
              <a:solidFill>
                <a:srgbClr val="FFC000"/>
              </a:solidFill>
            </c:spPr>
            <c:extLst xmlns:c16r2="http://schemas.microsoft.com/office/drawing/2015/06/chart">
              <c:ext xmlns:c16="http://schemas.microsoft.com/office/drawing/2014/chart" uri="{C3380CC4-5D6E-409C-BE32-E72D297353CC}">
                <c16:uniqueId val="{00000007-7044-459B-AA40-D934A0085C17}"/>
              </c:ext>
            </c:extLst>
          </c:dPt>
          <c:dPt>
            <c:idx val="4"/>
            <c:bubble3D val="0"/>
            <c:spPr>
              <a:solidFill>
                <a:schemeClr val="bg1">
                  <a:lumMod val="65000"/>
                </a:schemeClr>
              </a:solidFill>
            </c:spPr>
            <c:extLst xmlns:c16r2="http://schemas.microsoft.com/office/drawing/2015/06/chart">
              <c:ext xmlns:c16="http://schemas.microsoft.com/office/drawing/2014/chart" uri="{C3380CC4-5D6E-409C-BE32-E72D297353CC}">
                <c16:uniqueId val="{00000009-7044-459B-AA40-D934A0085C17}"/>
              </c:ext>
            </c:extLst>
          </c:dPt>
          <c:dPt>
            <c:idx val="5"/>
            <c:bubble3D val="0"/>
            <c:spPr>
              <a:solidFill>
                <a:schemeClr val="bg1">
                  <a:lumMod val="50000"/>
                </a:schemeClr>
              </a:solidFill>
            </c:spPr>
            <c:extLst xmlns:c16r2="http://schemas.microsoft.com/office/drawing/2015/06/chart">
              <c:ext xmlns:c16="http://schemas.microsoft.com/office/drawing/2014/chart" uri="{C3380CC4-5D6E-409C-BE32-E72D297353CC}">
                <c16:uniqueId val="{0000000B-7044-459B-AA40-D934A0085C17}"/>
              </c:ext>
            </c:extLst>
          </c:dPt>
          <c:dLbls>
            <c:spPr>
              <a:noFill/>
              <a:ln>
                <a:noFill/>
              </a:ln>
              <a:effectLst/>
            </c:sp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Sheet1!$A$2:$A$6</c:f>
              <c:strCache>
                <c:ptCount val="5"/>
                <c:pt idx="0">
                  <c:v>CBO or nonprofit</c:v>
                </c:pt>
                <c:pt idx="1">
                  <c:v>Advocacy</c:v>
                </c:pt>
                <c:pt idx="2">
                  <c:v>Health center</c:v>
                </c:pt>
                <c:pt idx="3">
                  <c:v>LHD</c:v>
                </c:pt>
                <c:pt idx="4">
                  <c:v>Other</c:v>
                </c:pt>
              </c:strCache>
            </c:strRef>
          </c:cat>
          <c:val>
            <c:numRef>
              <c:f>Sheet1!$B$2:$B$6</c:f>
              <c:numCache>
                <c:formatCode>0%</c:formatCode>
                <c:ptCount val="5"/>
                <c:pt idx="0">
                  <c:v>0.28000000000000003</c:v>
                </c:pt>
                <c:pt idx="1">
                  <c:v>0.24</c:v>
                </c:pt>
                <c:pt idx="2">
                  <c:v>0.17</c:v>
                </c:pt>
                <c:pt idx="3">
                  <c:v>0.08</c:v>
                </c:pt>
                <c:pt idx="4">
                  <c:v>0.23</c:v>
                </c:pt>
              </c:numCache>
            </c:numRef>
          </c:val>
          <c:extLst xmlns:c16r2="http://schemas.microsoft.com/office/drawing/2015/06/chart">
            <c:ext xmlns:c16="http://schemas.microsoft.com/office/drawing/2014/chart" uri="{C3380CC4-5D6E-409C-BE32-E72D297353CC}">
              <c16:uniqueId val="{0000000C-7044-459B-AA40-D934A0085C17}"/>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a:latin typeface="Gill Sans MT" panose="020B0502020104020203"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0" i="0" u="none" strike="noStrike" kern="1200" spc="0" baseline="0">
                <a:solidFill>
                  <a:schemeClr val="tx1"/>
                </a:solidFill>
                <a:latin typeface="Gill Sans MT" charset="0"/>
                <a:ea typeface="Gill Sans MT" charset="0"/>
                <a:cs typeface="Gill Sans MT" charset="0"/>
              </a:defRPr>
            </a:pPr>
            <a:r>
              <a:rPr lang="en-US" sz="1800" dirty="0" smtClean="0"/>
              <a:t>Stakeholder</a:t>
            </a:r>
            <a:r>
              <a:rPr lang="en-US" sz="1800" baseline="0" dirty="0" smtClean="0"/>
              <a:t> Perception of Excellent/Very Good Performance Reaching &amp; Enrolling Diverse Populations</a:t>
            </a:r>
            <a:endParaRPr lang="en-US" sz="1800" dirty="0"/>
          </a:p>
        </c:rich>
      </c:tx>
      <c:layout>
        <c:manualLayout>
          <c:xMode val="edge"/>
          <c:yMode val="edge"/>
          <c:x val="0.16056642105240901"/>
          <c:y val="4.6875E-2"/>
        </c:manualLayout>
      </c:layout>
      <c:overlay val="0"/>
      <c:spPr>
        <a:noFill/>
        <a:ln>
          <a:noFill/>
        </a:ln>
        <a:effectLst/>
      </c:spPr>
      <c:txPr>
        <a:bodyPr rot="0" spcFirstLastPara="1" vertOverflow="ellipsis" vert="horz" wrap="square" anchor="ctr" anchorCtr="1"/>
        <a:lstStyle/>
        <a:p>
          <a:pPr algn="ctr" rtl="0">
            <a:defRPr sz="1800" b="0" i="0" u="none" strike="noStrike" kern="1200" spc="0" baseline="0">
              <a:solidFill>
                <a:schemeClr val="tx1"/>
              </a:solidFill>
              <a:latin typeface="Gill Sans MT" charset="0"/>
              <a:ea typeface="Gill Sans MT" charset="0"/>
              <a:cs typeface="Gill Sans MT" charset="0"/>
            </a:defRPr>
          </a:pPr>
          <a:endParaRPr lang="en-US"/>
        </a:p>
      </c:txPr>
    </c:title>
    <c:autoTitleDeleted val="0"/>
    <c:plotArea>
      <c:layout>
        <c:manualLayout>
          <c:layoutTarget val="inner"/>
          <c:xMode val="edge"/>
          <c:yMode val="edge"/>
          <c:x val="3.2768896710889402E-2"/>
          <c:y val="0.29484375000000002"/>
          <c:w val="0.93446220657822099"/>
          <c:h val="0.53501455872703396"/>
        </c:manualLayout>
      </c:layout>
      <c:barChart>
        <c:barDir val="col"/>
        <c:grouping val="clustered"/>
        <c:varyColors val="0"/>
        <c:ser>
          <c:idx val="0"/>
          <c:order val="0"/>
          <c:tx>
            <c:strRef>
              <c:f>Sheet1!$B$1</c:f>
              <c:strCache>
                <c:ptCount val="1"/>
                <c:pt idx="0">
                  <c:v>California</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MT" charset="0"/>
                    <a:ea typeface="Gill Sans MT" charset="0"/>
                    <a:cs typeface="Gill Sans MT"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Hispanic</c:v>
                </c:pt>
                <c:pt idx="1">
                  <c:v>White</c:v>
                </c:pt>
                <c:pt idx="2">
                  <c:v>Black</c:v>
                </c:pt>
                <c:pt idx="3">
                  <c:v>LEP</c:v>
                </c:pt>
                <c:pt idx="4">
                  <c:v>LGBTQ</c:v>
                </c:pt>
              </c:strCache>
            </c:strRef>
          </c:cat>
          <c:val>
            <c:numRef>
              <c:f>Sheet1!$B$2:$B$6</c:f>
              <c:numCache>
                <c:formatCode>0%</c:formatCode>
                <c:ptCount val="5"/>
                <c:pt idx="0">
                  <c:v>0.49</c:v>
                </c:pt>
                <c:pt idx="1">
                  <c:v>0.73</c:v>
                </c:pt>
                <c:pt idx="2">
                  <c:v>0.3</c:v>
                </c:pt>
                <c:pt idx="3">
                  <c:v>0.25</c:v>
                </c:pt>
                <c:pt idx="4">
                  <c:v>0.28000000000000003</c:v>
                </c:pt>
              </c:numCache>
            </c:numRef>
          </c:val>
        </c:ser>
        <c:ser>
          <c:idx val="1"/>
          <c:order val="1"/>
          <c:tx>
            <c:strRef>
              <c:f>Sheet1!$C$1</c:f>
              <c:strCache>
                <c:ptCount val="1"/>
                <c:pt idx="0">
                  <c:v>Connecticut</c:v>
                </c:pt>
              </c:strCache>
            </c:strRef>
          </c:tx>
          <c:spPr>
            <a:solidFill>
              <a:srgbClr val="C00000"/>
            </a:solidFill>
            <a:ln>
              <a:noFill/>
            </a:ln>
            <a:effectLst/>
          </c:spPr>
          <c:invertIfNegative val="0"/>
          <c:dLbls>
            <c:dLbl>
              <c:idx val="0"/>
              <c:layout>
                <c:manualLayout>
                  <c:x val="2.38319248806469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9369718302425207E-3"/>
                  <c:y val="-9.1784979351993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46141969436191E-17"/>
                  <c:y val="-3.059499311733110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2.68109154907278E-2"/>
                  <c:y val="-2.6041666666666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MT" charset="0"/>
                    <a:ea typeface="Gill Sans MT" charset="0"/>
                    <a:cs typeface="Gill Sans MT"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Hispanic</c:v>
                </c:pt>
                <c:pt idx="1">
                  <c:v>White</c:v>
                </c:pt>
                <c:pt idx="2">
                  <c:v>Black</c:v>
                </c:pt>
                <c:pt idx="3">
                  <c:v>LEP</c:v>
                </c:pt>
                <c:pt idx="4">
                  <c:v>LGBTQ</c:v>
                </c:pt>
              </c:strCache>
            </c:strRef>
          </c:cat>
          <c:val>
            <c:numRef>
              <c:f>Sheet1!$C$2:$C$6</c:f>
              <c:numCache>
                <c:formatCode>0%</c:formatCode>
                <c:ptCount val="5"/>
                <c:pt idx="0">
                  <c:v>0.33</c:v>
                </c:pt>
                <c:pt idx="1">
                  <c:v>0.67</c:v>
                </c:pt>
                <c:pt idx="2">
                  <c:v>0.34</c:v>
                </c:pt>
                <c:pt idx="3">
                  <c:v>0.35</c:v>
                </c:pt>
                <c:pt idx="4">
                  <c:v>0.28000000000000003</c:v>
                </c:pt>
              </c:numCache>
            </c:numRef>
          </c:val>
        </c:ser>
        <c:dLbls>
          <c:dLblPos val="outEnd"/>
          <c:showLegendKey val="0"/>
          <c:showVal val="1"/>
          <c:showCatName val="0"/>
          <c:showSerName val="0"/>
          <c:showPercent val="0"/>
          <c:showBubbleSize val="0"/>
        </c:dLbls>
        <c:gapWidth val="100"/>
        <c:axId val="322670112"/>
        <c:axId val="322670672"/>
      </c:barChart>
      <c:catAx>
        <c:axId val="32267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crossAx val="322670672"/>
        <c:crosses val="autoZero"/>
        <c:auto val="1"/>
        <c:lblAlgn val="ctr"/>
        <c:lblOffset val="100"/>
        <c:noMultiLvlLbl val="0"/>
      </c:catAx>
      <c:valAx>
        <c:axId val="322670672"/>
        <c:scaling>
          <c:orientation val="minMax"/>
        </c:scaling>
        <c:delete val="1"/>
        <c:axPos val="l"/>
        <c:numFmt formatCode="0%" sourceLinked="0"/>
        <c:majorTickMark val="none"/>
        <c:minorTickMark val="none"/>
        <c:tickLblPos val="nextTo"/>
        <c:crossAx val="32267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legend>
    <c:plotVisOnly val="1"/>
    <c:dispBlanksAs val="gap"/>
    <c:showDLblsOverMax val="0"/>
  </c:chart>
  <c:spPr>
    <a:solidFill>
      <a:schemeClr val="bg2"/>
    </a:solidFill>
    <a:ln>
      <a:noFill/>
    </a:ln>
    <a:effectLst/>
  </c:spPr>
  <c:txPr>
    <a:bodyPr/>
    <a:lstStyle/>
    <a:p>
      <a:pPr>
        <a:defRPr sz="1600">
          <a:solidFill>
            <a:schemeClr val="tx1"/>
          </a:solidFill>
          <a:latin typeface="Gill Sans MT" charset="0"/>
          <a:ea typeface="Gill Sans MT" charset="0"/>
          <a:cs typeface="Gill Sans MT"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California</a:t>
            </a:r>
            <a:endParaRPr lang="en-US" dirty="0"/>
          </a:p>
        </c:rich>
      </c:tx>
      <c:layout>
        <c:manualLayout>
          <c:xMode val="edge"/>
          <c:yMode val="edge"/>
          <c:x val="0.35338270216223"/>
          <c:y val="3.8759689922480599E-2"/>
        </c:manualLayout>
      </c:layout>
      <c:overlay val="1"/>
    </c:title>
    <c:autoTitleDeleted val="0"/>
    <c:plotArea>
      <c:layout>
        <c:manualLayout>
          <c:layoutTarget val="inner"/>
          <c:xMode val="edge"/>
          <c:yMode val="edge"/>
          <c:x val="0.217171603549556"/>
          <c:y val="0.23549258377586499"/>
          <c:w val="0.60686914135733006"/>
          <c:h val="0.59275590551181101"/>
        </c:manualLayout>
      </c:layout>
      <c:pieChart>
        <c:varyColors val="1"/>
        <c:ser>
          <c:idx val="0"/>
          <c:order val="0"/>
          <c:tx>
            <c:strRef>
              <c:f>Sheet1!$B$1</c:f>
              <c:strCache>
                <c:ptCount val="1"/>
                <c:pt idx="0">
                  <c:v>Column2</c:v>
                </c:pt>
              </c:strCache>
            </c:strRef>
          </c:tx>
          <c:dPt>
            <c:idx val="0"/>
            <c:bubble3D val="0"/>
            <c:spPr>
              <a:solidFill>
                <a:schemeClr val="tx2"/>
              </a:solidFill>
              <a:ln w="19050">
                <a:solidFill>
                  <a:schemeClr val="lt1"/>
                </a:solidFill>
              </a:ln>
              <a:effectLst/>
            </c:spPr>
          </c:dPt>
          <c:dPt>
            <c:idx val="1"/>
            <c:bubble3D val="0"/>
            <c:spPr>
              <a:solidFill>
                <a:srgbClr val="C00000"/>
              </a:solidFill>
              <a:ln w="19050">
                <a:solidFill>
                  <a:schemeClr val="lt1"/>
                </a:solidFill>
              </a:ln>
              <a:effectLst/>
            </c:spPr>
          </c:dPt>
          <c:dPt>
            <c:idx val="2"/>
            <c:bubble3D val="0"/>
            <c:spPr>
              <a:solidFill>
                <a:schemeClr val="tx1">
                  <a:lumMod val="50000"/>
                  <a:lumOff val="50000"/>
                </a:schemeClr>
              </a:solidFill>
              <a:ln w="19050">
                <a:solidFill>
                  <a:schemeClr val="lt1"/>
                </a:solidFill>
              </a:ln>
              <a:effectLst/>
            </c:spPr>
          </c:dPt>
          <c:dLbls>
            <c:spPr>
              <a:noFill/>
              <a:ln>
                <a:noFill/>
              </a:ln>
              <a:effectLst/>
            </c:spPr>
            <c:txPr>
              <a:bodyPr wrap="square" lIns="38100" tIns="19050" rIns="38100" bIns="19050" anchor="ctr">
                <a:spAutoFit/>
              </a:bodyPr>
              <a:lstStyle/>
              <a:p>
                <a:pPr>
                  <a:defRPr sz="1800">
                    <a:solidFill>
                      <a:schemeClr val="bg1"/>
                    </a:solidFill>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0.5</c:v>
                </c:pt>
                <c:pt idx="1">
                  <c:v>0.38</c:v>
                </c:pt>
                <c:pt idx="2">
                  <c:v>0.12</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txPr>
        <a:bodyPr/>
        <a:lstStyle/>
        <a:p>
          <a:pPr>
            <a:defRPr sz="1400"/>
          </a:pPr>
          <a:endParaRPr lang="en-US"/>
        </a:p>
      </c:txPr>
    </c:legend>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a:latin typeface="Gill Sans MT" panose="020B0502020104020203"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Connecticut</a:t>
            </a:r>
            <a:endParaRPr lang="en-US" dirty="0"/>
          </a:p>
        </c:rich>
      </c:tx>
      <c:layout>
        <c:manualLayout>
          <c:xMode val="edge"/>
          <c:yMode val="edge"/>
          <c:x val="0.31747487356763299"/>
          <c:y val="5.0387596899224799E-2"/>
        </c:manualLayout>
      </c:layout>
      <c:overlay val="1"/>
    </c:title>
    <c:autoTitleDeleted val="0"/>
    <c:plotArea>
      <c:layout>
        <c:manualLayout>
          <c:layoutTarget val="inner"/>
          <c:xMode val="edge"/>
          <c:yMode val="edge"/>
          <c:x val="0.25685414323209599"/>
          <c:y val="0.21164072514191501"/>
          <c:w val="0.59496437945256797"/>
          <c:h val="0.58112799853506703"/>
        </c:manualLayout>
      </c:layout>
      <c:pieChart>
        <c:varyColors val="1"/>
        <c:ser>
          <c:idx val="0"/>
          <c:order val="0"/>
          <c:tx>
            <c:strRef>
              <c:f>Sheet1!$B$1</c:f>
              <c:strCache>
                <c:ptCount val="1"/>
                <c:pt idx="0">
                  <c:v>Column2</c:v>
                </c:pt>
              </c:strCache>
            </c:strRef>
          </c:tx>
          <c:dPt>
            <c:idx val="0"/>
            <c:bubble3D val="0"/>
            <c:spPr>
              <a:solidFill>
                <a:schemeClr val="tx2"/>
              </a:solidFill>
              <a:ln w="19050">
                <a:solidFill>
                  <a:schemeClr val="lt1"/>
                </a:solidFill>
              </a:ln>
              <a:effectLst/>
            </c:spPr>
          </c:dPt>
          <c:dPt>
            <c:idx val="1"/>
            <c:bubble3D val="0"/>
            <c:spPr>
              <a:solidFill>
                <a:srgbClr val="C00000"/>
              </a:solidFill>
              <a:ln w="19050">
                <a:solidFill>
                  <a:schemeClr val="lt1"/>
                </a:solidFill>
              </a:ln>
              <a:effectLst/>
            </c:spPr>
          </c:dPt>
          <c:dPt>
            <c:idx val="2"/>
            <c:bubble3D val="0"/>
            <c:spPr>
              <a:solidFill>
                <a:schemeClr val="tx1">
                  <a:lumMod val="50000"/>
                  <a:lumOff val="50000"/>
                </a:schemeClr>
              </a:solidFill>
              <a:ln w="19050">
                <a:solidFill>
                  <a:schemeClr val="lt1"/>
                </a:solidFill>
              </a:ln>
              <a:effectLst/>
            </c:spPr>
          </c:dPt>
          <c:dLbls>
            <c:spPr>
              <a:noFill/>
              <a:ln>
                <a:noFill/>
              </a:ln>
              <a:effectLst/>
            </c:spPr>
            <c:txPr>
              <a:bodyPr wrap="square" lIns="38100" tIns="19050" rIns="38100" bIns="19050" anchor="ctr">
                <a:spAutoFit/>
              </a:bodyPr>
              <a:lstStyle/>
              <a:p>
                <a:pPr>
                  <a:defRPr sz="1800">
                    <a:solidFill>
                      <a:schemeClr val="bg1"/>
                    </a:solidFill>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0.41</c:v>
                </c:pt>
                <c:pt idx="1">
                  <c:v>0.26</c:v>
                </c:pt>
                <c:pt idx="2">
                  <c:v>0.33</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txPr>
        <a:bodyPr/>
        <a:lstStyle/>
        <a:p>
          <a:pPr>
            <a:defRPr sz="1400"/>
          </a:pPr>
          <a:endParaRPr lang="en-US"/>
        </a:p>
      </c:txPr>
    </c:legend>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a:latin typeface="Gill Sans MT" panose="020B0502020104020203"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Responding Organizations</c:v>
                </c:pt>
              </c:strCache>
            </c:strRef>
          </c:tx>
          <c:dPt>
            <c:idx val="0"/>
            <c:bubble3D val="0"/>
            <c:spPr>
              <a:solidFill>
                <a:srgbClr val="C00000"/>
              </a:solidFill>
            </c:spPr>
            <c:extLst xmlns:c16r2="http://schemas.microsoft.com/office/drawing/2015/06/chart">
              <c:ext xmlns:c16="http://schemas.microsoft.com/office/drawing/2014/chart" uri="{C3380CC4-5D6E-409C-BE32-E72D297353CC}">
                <c16:uniqueId val="{00000001-7044-459B-AA40-D934A0085C17}"/>
              </c:ext>
            </c:extLst>
          </c:dPt>
          <c:dPt>
            <c:idx val="1"/>
            <c:bubble3D val="0"/>
            <c:spPr>
              <a:solidFill>
                <a:srgbClr val="002060"/>
              </a:solidFill>
            </c:spPr>
            <c:extLst xmlns:c16r2="http://schemas.microsoft.com/office/drawing/2015/06/chart">
              <c:ext xmlns:c16="http://schemas.microsoft.com/office/drawing/2014/chart" uri="{C3380CC4-5D6E-409C-BE32-E72D297353CC}">
                <c16:uniqueId val="{00000003-7044-459B-AA40-D934A0085C17}"/>
              </c:ext>
            </c:extLst>
          </c:dPt>
          <c:dPt>
            <c:idx val="2"/>
            <c:bubble3D val="0"/>
            <c:spPr>
              <a:solidFill>
                <a:srgbClr val="00B050"/>
              </a:solidFill>
            </c:spPr>
            <c:extLst xmlns:c16r2="http://schemas.microsoft.com/office/drawing/2015/06/chart">
              <c:ext xmlns:c16="http://schemas.microsoft.com/office/drawing/2014/chart" uri="{C3380CC4-5D6E-409C-BE32-E72D297353CC}">
                <c16:uniqueId val="{00000005-7044-459B-AA40-D934A0085C17}"/>
              </c:ext>
            </c:extLst>
          </c:dPt>
          <c:dPt>
            <c:idx val="3"/>
            <c:bubble3D val="0"/>
            <c:spPr>
              <a:solidFill>
                <a:srgbClr val="FFC000"/>
              </a:solidFill>
            </c:spPr>
            <c:extLst xmlns:c16r2="http://schemas.microsoft.com/office/drawing/2015/06/chart">
              <c:ext xmlns:c16="http://schemas.microsoft.com/office/drawing/2014/chart" uri="{C3380CC4-5D6E-409C-BE32-E72D297353CC}">
                <c16:uniqueId val="{00000007-7044-459B-AA40-D934A0085C17}"/>
              </c:ext>
            </c:extLst>
          </c:dPt>
          <c:dPt>
            <c:idx val="4"/>
            <c:bubble3D val="0"/>
            <c:spPr>
              <a:solidFill>
                <a:schemeClr val="bg1">
                  <a:lumMod val="65000"/>
                </a:schemeClr>
              </a:solidFill>
            </c:spPr>
            <c:extLst xmlns:c16r2="http://schemas.microsoft.com/office/drawing/2015/06/chart">
              <c:ext xmlns:c16="http://schemas.microsoft.com/office/drawing/2014/chart" uri="{C3380CC4-5D6E-409C-BE32-E72D297353CC}">
                <c16:uniqueId val="{00000009-7044-459B-AA40-D934A0085C17}"/>
              </c:ext>
            </c:extLst>
          </c:dPt>
          <c:dPt>
            <c:idx val="5"/>
            <c:bubble3D val="0"/>
            <c:spPr>
              <a:solidFill>
                <a:schemeClr val="bg1">
                  <a:lumMod val="50000"/>
                </a:schemeClr>
              </a:solidFill>
            </c:spPr>
            <c:extLst xmlns:c16r2="http://schemas.microsoft.com/office/drawing/2015/06/chart">
              <c:ext xmlns:c16="http://schemas.microsoft.com/office/drawing/2014/chart" uri="{C3380CC4-5D6E-409C-BE32-E72D297353CC}">
                <c16:uniqueId val="{0000000B-7044-459B-AA40-D934A0085C17}"/>
              </c:ext>
            </c:extLst>
          </c:dPt>
          <c:dLbls>
            <c:spPr>
              <a:noFill/>
              <a:ln>
                <a:noFill/>
              </a:ln>
              <a:effectLst/>
            </c:sp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Sheet1!$A$2:$A$6</c:f>
              <c:strCache>
                <c:ptCount val="5"/>
                <c:pt idx="0">
                  <c:v>CBO or nonprofit</c:v>
                </c:pt>
                <c:pt idx="1">
                  <c:v>Advocacy</c:v>
                </c:pt>
                <c:pt idx="2">
                  <c:v>Health center</c:v>
                </c:pt>
                <c:pt idx="3">
                  <c:v>LHD</c:v>
                </c:pt>
                <c:pt idx="4">
                  <c:v>Other</c:v>
                </c:pt>
              </c:strCache>
            </c:strRef>
          </c:cat>
          <c:val>
            <c:numRef>
              <c:f>Sheet1!$B$2:$B$6</c:f>
              <c:numCache>
                <c:formatCode>0%</c:formatCode>
                <c:ptCount val="5"/>
                <c:pt idx="0">
                  <c:v>0.27</c:v>
                </c:pt>
                <c:pt idx="1">
                  <c:v>0.22</c:v>
                </c:pt>
                <c:pt idx="2">
                  <c:v>0.23</c:v>
                </c:pt>
                <c:pt idx="3">
                  <c:v>0.08</c:v>
                </c:pt>
                <c:pt idx="4">
                  <c:v>0.2</c:v>
                </c:pt>
              </c:numCache>
            </c:numRef>
          </c:val>
          <c:extLst xmlns:c16r2="http://schemas.microsoft.com/office/drawing/2015/06/chart">
            <c:ext xmlns:c16="http://schemas.microsoft.com/office/drawing/2014/chart" uri="{C3380CC4-5D6E-409C-BE32-E72D297353CC}">
              <c16:uniqueId val="{0000000C-7044-459B-AA40-D934A0085C17}"/>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400">
          <a:latin typeface="Gill Sans MT" panose="020B050202010402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sz="1600" b="0"/>
            </a:pPr>
            <a:r>
              <a:rPr lang="en-US" sz="1600" b="0" dirty="0"/>
              <a:t>Community Stakeholder </a:t>
            </a:r>
            <a:r>
              <a:rPr lang="en-US" sz="1600" b="0" dirty="0" smtClean="0"/>
              <a:t>Knowledge of Marketplace Commitment to Health Equity</a:t>
            </a:r>
            <a:r>
              <a:rPr lang="en-US" sz="1600" b="0" baseline="0" dirty="0" smtClean="0"/>
              <a:t> in California and Connecticut, Fall 2015</a:t>
            </a:r>
            <a:endParaRPr lang="en-US" sz="1600" b="0" dirty="0"/>
          </a:p>
        </c:rich>
      </c:tx>
      <c:layout>
        <c:manualLayout>
          <c:xMode val="edge"/>
          <c:yMode val="edge"/>
          <c:x val="0.13412131387988299"/>
          <c:y val="3.0769230769230799E-2"/>
        </c:manualLayout>
      </c:layout>
      <c:overlay val="0"/>
      <c:spPr>
        <a:noFill/>
        <a:ln>
          <a:noFill/>
        </a:ln>
        <a:effectLst/>
      </c:spPr>
    </c:title>
    <c:autoTitleDeleted val="0"/>
    <c:plotArea>
      <c:layout>
        <c:manualLayout>
          <c:layoutTarget val="inner"/>
          <c:xMode val="edge"/>
          <c:yMode val="edge"/>
          <c:x val="2.97936930677783E-2"/>
          <c:y val="0.24547647890167601"/>
          <c:w val="0.96358543490381698"/>
          <c:h val="0.57115909549767796"/>
        </c:manualLayout>
      </c:layout>
      <c:barChart>
        <c:barDir val="col"/>
        <c:grouping val="clustered"/>
        <c:varyColors val="0"/>
        <c:ser>
          <c:idx val="0"/>
          <c:order val="0"/>
          <c:tx>
            <c:strRef>
              <c:f>Sheet1!$B$1</c:f>
              <c:strCache>
                <c:ptCount val="1"/>
                <c:pt idx="0">
                  <c:v>Covered California</c:v>
                </c:pt>
              </c:strCache>
            </c:strRef>
          </c:tx>
          <c:spPr>
            <a:solidFill>
              <a:schemeClr val="tx2"/>
            </a:solidFill>
            <a:ln>
              <a:noFill/>
            </a:ln>
            <a:effectLst/>
          </c:spPr>
          <c:invertIfNegative val="0"/>
          <c:dLbls>
            <c:spPr>
              <a:noFill/>
              <a:ln>
                <a:noFill/>
              </a:ln>
              <a:effectLst/>
            </c:spPr>
            <c:txPr>
              <a:bodyPr rot="0" vert="horz"/>
              <a:lstStyle/>
              <a:p>
                <a:pPr algn="ct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Know</c:v>
                </c:pt>
                <c:pt idx="1">
                  <c:v>Don't Know</c:v>
                </c:pt>
              </c:strCache>
            </c:strRef>
          </c:cat>
          <c:val>
            <c:numRef>
              <c:f>Sheet1!$B$2:$B$3</c:f>
              <c:numCache>
                <c:formatCode>0%</c:formatCode>
                <c:ptCount val="2"/>
                <c:pt idx="0">
                  <c:v>0.6</c:v>
                </c:pt>
                <c:pt idx="1">
                  <c:v>0.4</c:v>
                </c:pt>
              </c:numCache>
            </c:numRef>
          </c:val>
        </c:ser>
        <c:ser>
          <c:idx val="1"/>
          <c:order val="1"/>
          <c:tx>
            <c:strRef>
              <c:f>Sheet1!$C$1</c:f>
              <c:strCache>
                <c:ptCount val="1"/>
                <c:pt idx="0">
                  <c:v>Access Health CT</c:v>
                </c:pt>
              </c:strCache>
            </c:strRef>
          </c:tx>
          <c:spPr>
            <a:solidFill>
              <a:srgbClr val="C00000"/>
            </a:solidFill>
            <a:ln>
              <a:noFill/>
            </a:ln>
            <a:effectLst/>
          </c:spPr>
          <c:invertIfNegative val="0"/>
          <c:dLbls>
            <c:spPr>
              <a:noFill/>
              <a:ln>
                <a:noFill/>
              </a:ln>
              <a:effectLst/>
            </c:spPr>
            <c:txPr>
              <a:bodyPr rot="0" vert="horz"/>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Know</c:v>
                </c:pt>
                <c:pt idx="1">
                  <c:v>Don't Know</c:v>
                </c:pt>
              </c:strCache>
            </c:strRef>
          </c:cat>
          <c:val>
            <c:numRef>
              <c:f>Sheet1!$C$2:$C$3</c:f>
              <c:numCache>
                <c:formatCode>0%</c:formatCode>
                <c:ptCount val="2"/>
                <c:pt idx="0">
                  <c:v>0.54</c:v>
                </c:pt>
                <c:pt idx="1">
                  <c:v>0.46</c:v>
                </c:pt>
              </c:numCache>
            </c:numRef>
          </c:val>
        </c:ser>
        <c:dLbls>
          <c:showLegendKey val="0"/>
          <c:showVal val="1"/>
          <c:showCatName val="0"/>
          <c:showSerName val="0"/>
          <c:showPercent val="0"/>
          <c:showBubbleSize val="0"/>
        </c:dLbls>
        <c:gapWidth val="150"/>
        <c:overlap val="-25"/>
        <c:axId val="276063792"/>
        <c:axId val="487948064"/>
      </c:barChart>
      <c:catAx>
        <c:axId val="27606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487948064"/>
        <c:crosses val="autoZero"/>
        <c:auto val="1"/>
        <c:lblAlgn val="ctr"/>
        <c:lblOffset val="100"/>
        <c:noMultiLvlLbl val="0"/>
      </c:catAx>
      <c:valAx>
        <c:axId val="487948064"/>
        <c:scaling>
          <c:orientation val="minMax"/>
        </c:scaling>
        <c:delete val="1"/>
        <c:axPos val="l"/>
        <c:numFmt formatCode="0%" sourceLinked="1"/>
        <c:majorTickMark val="none"/>
        <c:minorTickMark val="none"/>
        <c:tickLblPos val="nextTo"/>
        <c:crossAx val="276063792"/>
        <c:crosses val="autoZero"/>
        <c:crossBetween val="between"/>
        <c:minorUnit val="0.25"/>
      </c:valAx>
      <c:spPr>
        <a:noFill/>
        <a:ln>
          <a:noFill/>
        </a:ln>
        <a:effectLst/>
      </c:spPr>
    </c:plotArea>
    <c:legend>
      <c:legendPos val="t"/>
      <c:layout>
        <c:manualLayout>
          <c:xMode val="edge"/>
          <c:yMode val="edge"/>
          <c:x val="5.4554206795687003E-2"/>
          <c:y val="0.90526347099400695"/>
          <c:w val="0.88563602405046504"/>
          <c:h val="8.3219744094437303E-2"/>
        </c:manualLayout>
      </c:layout>
      <c:overlay val="0"/>
      <c:txPr>
        <a:bodyPr/>
        <a:lstStyle/>
        <a:p>
          <a:pPr>
            <a:defRPr sz="1600"/>
          </a:pPr>
          <a:endParaRPr lang="en-US"/>
        </a:p>
      </c:txPr>
    </c:legend>
    <c:plotVisOnly val="1"/>
    <c:dispBlanksAs val="gap"/>
    <c:showDLblsOverMax val="0"/>
  </c:chart>
  <c:spPr>
    <a:solidFill>
      <a:schemeClr val="bg1">
        <a:lumMod val="95000"/>
      </a:schemeClr>
    </a:solidFill>
    <a:ln>
      <a:noFill/>
    </a:ln>
    <a:effectLst/>
  </c:spPr>
  <c:txPr>
    <a:bodyPr/>
    <a:lstStyle/>
    <a:p>
      <a:pPr>
        <a:defRPr>
          <a:latin typeface="Gill Sans MT" panose="020B050202010402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solidFill>
                <a:latin typeface="Gill Sans MT" charset="0"/>
                <a:ea typeface="Gill Sans MT" charset="0"/>
                <a:cs typeface="Gill Sans MT" charset="0"/>
              </a:defRPr>
            </a:pPr>
            <a:r>
              <a:rPr lang="en-US" sz="1700" b="0" dirty="0" smtClean="0"/>
              <a:t>Percent of Stakeholders who </a:t>
            </a:r>
            <a:r>
              <a:rPr lang="en-US" sz="1700" b="0" dirty="0"/>
              <a:t>say </a:t>
            </a:r>
            <a:r>
              <a:rPr lang="en-US" sz="1700" b="0" dirty="0" smtClean="0"/>
              <a:t>their State’s Marketplace </a:t>
            </a:r>
            <a:r>
              <a:rPr lang="en-US" sz="1700" b="0" i="0" baseline="0" dirty="0" smtClean="0">
                <a:effectLst/>
              </a:rPr>
              <a:t>Mostly/To a Great Extent Assures</a:t>
            </a:r>
            <a:r>
              <a:rPr lang="is-IS" sz="1700" b="0" i="0" baseline="0" dirty="0" smtClean="0">
                <a:effectLst/>
              </a:rPr>
              <a:t>…</a:t>
            </a:r>
            <a:endParaRPr lang="en-US" sz="1700" b="0" dirty="0" smtClean="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solidFill>
              <a:latin typeface="Gill Sans MT" charset="0"/>
              <a:ea typeface="Gill Sans MT" charset="0"/>
              <a:cs typeface="Gill Sans MT" charset="0"/>
            </a:defRPr>
          </a:pPr>
          <a:endParaRPr lang="en-US"/>
        </a:p>
      </c:txPr>
    </c:title>
    <c:autoTitleDeleted val="0"/>
    <c:plotArea>
      <c:layout>
        <c:manualLayout>
          <c:layoutTarget val="inner"/>
          <c:xMode val="edge"/>
          <c:yMode val="edge"/>
          <c:x val="3.77358490566038E-2"/>
          <c:y val="0.24861882018845999"/>
          <c:w val="0.93081761006289299"/>
          <c:h val="0.47552063164235597"/>
        </c:manualLayout>
      </c:layout>
      <c:barChart>
        <c:barDir val="col"/>
        <c:grouping val="clustered"/>
        <c:varyColors val="0"/>
        <c:ser>
          <c:idx val="0"/>
          <c:order val="0"/>
          <c:tx>
            <c:strRef>
              <c:f>Sheet1!$B$1</c:f>
              <c:strCache>
                <c:ptCount val="1"/>
                <c:pt idx="0">
                  <c:v>California</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Affordability of plans</c:v>
                </c:pt>
                <c:pt idx="1">
                  <c:v>Timely access to care</c:v>
                </c:pt>
              </c:strCache>
            </c:strRef>
          </c:cat>
          <c:val>
            <c:numRef>
              <c:f>Sheet1!$B$2:$B$3</c:f>
              <c:numCache>
                <c:formatCode>0%</c:formatCode>
                <c:ptCount val="2"/>
                <c:pt idx="0">
                  <c:v>0.66</c:v>
                </c:pt>
                <c:pt idx="1">
                  <c:v>0.35</c:v>
                </c:pt>
              </c:numCache>
            </c:numRef>
          </c:val>
        </c:ser>
        <c:ser>
          <c:idx val="1"/>
          <c:order val="1"/>
          <c:tx>
            <c:strRef>
              <c:f>Sheet1!$C$1</c:f>
              <c:strCache>
                <c:ptCount val="1"/>
                <c:pt idx="0">
                  <c:v>Connecticut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Affordability of plans</c:v>
                </c:pt>
                <c:pt idx="1">
                  <c:v>Timely access to care</c:v>
                </c:pt>
              </c:strCache>
            </c:strRef>
          </c:cat>
          <c:val>
            <c:numRef>
              <c:f>Sheet1!$C$2:$C$3</c:f>
              <c:numCache>
                <c:formatCode>0%</c:formatCode>
                <c:ptCount val="2"/>
                <c:pt idx="0">
                  <c:v>0.51</c:v>
                </c:pt>
                <c:pt idx="1">
                  <c:v>0.46</c:v>
                </c:pt>
              </c:numCache>
            </c:numRef>
          </c:val>
        </c:ser>
        <c:dLbls>
          <c:showLegendKey val="0"/>
          <c:showVal val="1"/>
          <c:showCatName val="0"/>
          <c:showSerName val="0"/>
          <c:showPercent val="0"/>
          <c:showBubbleSize val="0"/>
        </c:dLbls>
        <c:gapWidth val="150"/>
        <c:overlap val="-25"/>
        <c:axId val="487950864"/>
        <c:axId val="487951424"/>
      </c:barChart>
      <c:catAx>
        <c:axId val="48795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ill Sans MT" charset="0"/>
                <a:ea typeface="Gill Sans MT" charset="0"/>
                <a:cs typeface="Gill Sans MT" charset="0"/>
              </a:defRPr>
            </a:pPr>
            <a:endParaRPr lang="en-US"/>
          </a:p>
        </c:txPr>
        <c:crossAx val="487951424"/>
        <c:crosses val="autoZero"/>
        <c:auto val="1"/>
        <c:lblAlgn val="ctr"/>
        <c:lblOffset val="100"/>
        <c:noMultiLvlLbl val="0"/>
      </c:catAx>
      <c:valAx>
        <c:axId val="487951424"/>
        <c:scaling>
          <c:orientation val="minMax"/>
        </c:scaling>
        <c:delete val="1"/>
        <c:axPos val="l"/>
        <c:numFmt formatCode="0%" sourceLinked="0"/>
        <c:majorTickMark val="none"/>
        <c:minorTickMark val="none"/>
        <c:tickLblPos val="nextTo"/>
        <c:crossAx val="487950864"/>
        <c:crosses val="autoZero"/>
        <c:crossBetween val="between"/>
      </c:valAx>
      <c:spPr>
        <a:noFill/>
        <a:ln>
          <a:noFill/>
        </a:ln>
        <a:effectLst/>
      </c:spPr>
    </c:plotArea>
    <c:legend>
      <c:legendPos val="t"/>
      <c:layout>
        <c:manualLayout>
          <c:xMode val="edge"/>
          <c:yMode val="edge"/>
          <c:x val="0.186605506858812"/>
          <c:y val="0.88695365948108995"/>
          <c:w val="0.66452483533897899"/>
          <c:h val="6.65831934942558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legend>
    <c:plotVisOnly val="1"/>
    <c:dispBlanksAs val="gap"/>
    <c:showDLblsOverMax val="0"/>
  </c:chart>
  <c:spPr>
    <a:solidFill>
      <a:schemeClr val="bg2"/>
    </a:solidFill>
    <a:ln>
      <a:noFill/>
    </a:ln>
    <a:effectLst/>
  </c:spPr>
  <c:txPr>
    <a:bodyPr/>
    <a:lstStyle/>
    <a:p>
      <a:pPr>
        <a:defRPr sz="1600">
          <a:solidFill>
            <a:schemeClr val="tx1"/>
          </a:solidFill>
          <a:latin typeface="Gill Sans MT" charset="0"/>
          <a:ea typeface="Gill Sans MT" charset="0"/>
          <a:cs typeface="Gill Sans MT"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sz="1600" b="0"/>
            </a:pPr>
            <a:r>
              <a:rPr lang="en-US" sz="1600" b="0" dirty="0"/>
              <a:t>Community Stakeholder Perception that Marketplace Mostly or to a Great Extent Engages Diverse Community Representatives to Inform its Plans, Policies, and Decisions, California and Connecticut, Fall 2015</a:t>
            </a:r>
          </a:p>
        </c:rich>
      </c:tx>
      <c:layout>
        <c:manualLayout>
          <c:xMode val="edge"/>
          <c:yMode val="edge"/>
          <c:x val="0.104598126680482"/>
          <c:y val="0"/>
        </c:manualLayout>
      </c:layout>
      <c:overlay val="0"/>
      <c:spPr>
        <a:noFill/>
        <a:ln>
          <a:noFill/>
        </a:ln>
        <a:effectLst/>
      </c:spPr>
    </c:title>
    <c:autoTitleDeleted val="0"/>
    <c:plotArea>
      <c:layout>
        <c:manualLayout>
          <c:layoutTarget val="inner"/>
          <c:xMode val="edge"/>
          <c:yMode val="edge"/>
          <c:x val="2.3172905061207501E-2"/>
          <c:y val="0.24583370474917099"/>
          <c:w val="0.96358543490381698"/>
          <c:h val="0.52945748526717196"/>
        </c:manualLayout>
      </c:layout>
      <c:barChart>
        <c:barDir val="col"/>
        <c:grouping val="clustered"/>
        <c:varyColors val="0"/>
        <c:ser>
          <c:idx val="0"/>
          <c:order val="0"/>
          <c:tx>
            <c:strRef>
              <c:f>Sheet1!$B$1</c:f>
              <c:strCache>
                <c:ptCount val="1"/>
                <c:pt idx="0">
                  <c:v>Covered California</c:v>
                </c:pt>
              </c:strCache>
            </c:strRef>
          </c:tx>
          <c:spPr>
            <a:solidFill>
              <a:schemeClr val="tx2"/>
            </a:solidFill>
            <a:ln>
              <a:noFill/>
            </a:ln>
            <a:effectLst/>
          </c:spPr>
          <c:invertIfNegative val="0"/>
          <c:dLbls>
            <c:spPr>
              <a:noFill/>
              <a:ln>
                <a:noFill/>
              </a:ln>
              <a:effectLst/>
            </c:spPr>
            <c:txPr>
              <a:bodyPr rot="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LGTBQ</c:v>
                </c:pt>
              </c:strCache>
            </c:strRef>
          </c:cat>
          <c:val>
            <c:numRef>
              <c:f>Sheet1!$B$2:$B$7</c:f>
              <c:numCache>
                <c:formatCode>0%</c:formatCode>
                <c:ptCount val="6"/>
                <c:pt idx="0">
                  <c:v>0.76</c:v>
                </c:pt>
                <c:pt idx="1">
                  <c:v>0.88</c:v>
                </c:pt>
                <c:pt idx="2">
                  <c:v>0.63</c:v>
                </c:pt>
                <c:pt idx="3">
                  <c:v>0.62</c:v>
                </c:pt>
                <c:pt idx="4">
                  <c:v>0.69</c:v>
                </c:pt>
                <c:pt idx="5">
                  <c:v>0.55000000000000004</c:v>
                </c:pt>
              </c:numCache>
            </c:numRef>
          </c:val>
        </c:ser>
        <c:ser>
          <c:idx val="1"/>
          <c:order val="1"/>
          <c:tx>
            <c:strRef>
              <c:f>Sheet1!$C$1</c:f>
              <c:strCache>
                <c:ptCount val="1"/>
                <c:pt idx="0">
                  <c:v>Access Health CT</c:v>
                </c:pt>
              </c:strCache>
            </c:strRef>
          </c:tx>
          <c:spPr>
            <a:solidFill>
              <a:srgbClr val="C00000"/>
            </a:solidFill>
            <a:ln>
              <a:noFill/>
            </a:ln>
            <a:effectLst/>
          </c:spPr>
          <c:invertIfNegative val="0"/>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LGTBQ</c:v>
                </c:pt>
              </c:strCache>
            </c:strRef>
          </c:cat>
          <c:val>
            <c:numRef>
              <c:f>Sheet1!$C$2:$C$7</c:f>
              <c:numCache>
                <c:formatCode>0%</c:formatCode>
                <c:ptCount val="6"/>
                <c:pt idx="0">
                  <c:v>0.61</c:v>
                </c:pt>
                <c:pt idx="1">
                  <c:v>0.87</c:v>
                </c:pt>
                <c:pt idx="2">
                  <c:v>0.63</c:v>
                </c:pt>
                <c:pt idx="3">
                  <c:v>0.39</c:v>
                </c:pt>
                <c:pt idx="4">
                  <c:v>0.48</c:v>
                </c:pt>
                <c:pt idx="5">
                  <c:v>0.33</c:v>
                </c:pt>
              </c:numCache>
            </c:numRef>
          </c:val>
        </c:ser>
        <c:dLbls>
          <c:showLegendKey val="0"/>
          <c:showVal val="1"/>
          <c:showCatName val="0"/>
          <c:showSerName val="0"/>
          <c:showPercent val="0"/>
          <c:showBubbleSize val="0"/>
        </c:dLbls>
        <c:gapWidth val="150"/>
        <c:overlap val="-25"/>
        <c:axId val="319883168"/>
        <c:axId val="319883728"/>
      </c:barChart>
      <c:catAx>
        <c:axId val="31988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00"/>
            </a:pPr>
            <a:endParaRPr lang="en-US"/>
          </a:p>
        </c:txPr>
        <c:crossAx val="319883728"/>
        <c:crosses val="autoZero"/>
        <c:auto val="1"/>
        <c:lblAlgn val="ctr"/>
        <c:lblOffset val="100"/>
        <c:noMultiLvlLbl val="0"/>
      </c:catAx>
      <c:valAx>
        <c:axId val="319883728"/>
        <c:scaling>
          <c:orientation val="minMax"/>
        </c:scaling>
        <c:delete val="1"/>
        <c:axPos val="l"/>
        <c:numFmt formatCode="0%" sourceLinked="1"/>
        <c:majorTickMark val="none"/>
        <c:minorTickMark val="none"/>
        <c:tickLblPos val="nextTo"/>
        <c:crossAx val="319883168"/>
        <c:crosses val="autoZero"/>
        <c:crossBetween val="between"/>
        <c:minorUnit val="0.25"/>
      </c:valAx>
      <c:spPr>
        <a:noFill/>
        <a:ln>
          <a:noFill/>
        </a:ln>
        <a:effectLst/>
      </c:spPr>
    </c:plotArea>
    <c:legend>
      <c:legendPos val="t"/>
      <c:layout>
        <c:manualLayout>
          <c:xMode val="edge"/>
          <c:yMode val="edge"/>
          <c:x val="0.24188238017275199"/>
          <c:y val="0.90526347099400695"/>
          <c:w val="0.52616635434942904"/>
          <c:h val="8.3219744094437303E-2"/>
        </c:manualLayout>
      </c:layout>
      <c:overlay val="0"/>
      <c:txPr>
        <a:bodyPr/>
        <a:lstStyle/>
        <a:p>
          <a:pPr>
            <a:defRPr sz="1600"/>
          </a:pPr>
          <a:endParaRPr lang="en-US"/>
        </a:p>
      </c:txPr>
    </c:legend>
    <c:plotVisOnly val="1"/>
    <c:dispBlanksAs val="gap"/>
    <c:showDLblsOverMax val="0"/>
  </c:chart>
  <c:spPr>
    <a:solidFill>
      <a:schemeClr val="bg1">
        <a:lumMod val="95000"/>
      </a:schemeClr>
    </a:solidFill>
    <a:ln>
      <a:noFill/>
    </a:ln>
    <a:effectLst/>
  </c:spPr>
  <c:txPr>
    <a:bodyPr/>
    <a:lstStyle/>
    <a:p>
      <a:pPr>
        <a:defRPr>
          <a:latin typeface="Gill Sans MT" panose="020B050202010402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chemeClr val="tx1"/>
                </a:solidFill>
                <a:latin typeface="Calibri" panose="020F0502020204030204" pitchFamily="34" charset="0"/>
                <a:ea typeface="+mn-ea"/>
                <a:cs typeface="+mn-cs"/>
              </a:defRPr>
            </a:pPr>
            <a:r>
              <a:rPr lang="en-US" sz="1600" b="1" i="0" baseline="0" dirty="0" smtClean="0">
                <a:solidFill>
                  <a:schemeClr val="tx1"/>
                </a:solidFill>
                <a:effectLst/>
                <a:latin typeface="Calibri" panose="020F0502020204030204" pitchFamily="34" charset="0"/>
              </a:rPr>
              <a:t>Community Stakeholder Perception that Marketplace Always or Very Often Incorporates Feedback from Diverse Community Representatives, California and Connecticut, Fall 2015</a:t>
            </a:r>
            <a:endParaRPr lang="en-US" sz="1800" b="1" dirty="0">
              <a:solidFill>
                <a:schemeClr val="tx1"/>
              </a:solidFill>
              <a:latin typeface="Calibri" panose="020F0502020204030204" pitchFamily="34" charset="0"/>
            </a:endParaRPr>
          </a:p>
        </c:rich>
      </c:tx>
      <c:layout>
        <c:manualLayout>
          <c:xMode val="edge"/>
          <c:yMode val="edge"/>
          <c:x val="0.104598126680482"/>
          <c:y val="0"/>
        </c:manualLayout>
      </c:layout>
      <c:overlay val="0"/>
      <c:spPr>
        <a:noFill/>
        <a:ln>
          <a:noFill/>
        </a:ln>
        <a:effectLst/>
      </c:spPr>
    </c:title>
    <c:autoTitleDeleted val="0"/>
    <c:plotArea>
      <c:layout>
        <c:manualLayout>
          <c:layoutTarget val="inner"/>
          <c:xMode val="edge"/>
          <c:yMode val="edge"/>
          <c:x val="2.9793735078695299E-2"/>
          <c:y val="0.219835396907097"/>
          <c:w val="0.96358543490381698"/>
          <c:h val="0.56859505414779599"/>
        </c:manualLayout>
      </c:layout>
      <c:barChart>
        <c:barDir val="col"/>
        <c:grouping val="clustered"/>
        <c:varyColors val="0"/>
        <c:ser>
          <c:idx val="0"/>
          <c:order val="0"/>
          <c:tx>
            <c:strRef>
              <c:f>Sheet1!$B$1</c:f>
              <c:strCache>
                <c:ptCount val="1"/>
                <c:pt idx="0">
                  <c:v>Covered California</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LGTBQ</c:v>
                </c:pt>
              </c:strCache>
            </c:strRef>
          </c:cat>
          <c:val>
            <c:numRef>
              <c:f>Sheet1!$B$2:$B$7</c:f>
              <c:numCache>
                <c:formatCode>0%</c:formatCode>
                <c:ptCount val="6"/>
                <c:pt idx="0">
                  <c:v>0.5</c:v>
                </c:pt>
                <c:pt idx="1">
                  <c:v>0.56999999999999995</c:v>
                </c:pt>
                <c:pt idx="2">
                  <c:v>0.31</c:v>
                </c:pt>
                <c:pt idx="3">
                  <c:v>0.32</c:v>
                </c:pt>
                <c:pt idx="4">
                  <c:v>0.38</c:v>
                </c:pt>
                <c:pt idx="5">
                  <c:v>0.27</c:v>
                </c:pt>
              </c:numCache>
            </c:numRef>
          </c:val>
        </c:ser>
        <c:ser>
          <c:idx val="1"/>
          <c:order val="1"/>
          <c:tx>
            <c:strRef>
              <c:f>Sheet1!$C$1</c:f>
              <c:strCache>
                <c:ptCount val="1"/>
                <c:pt idx="0">
                  <c:v>Access Health CT</c:v>
                </c:pt>
              </c:strCache>
            </c:strRef>
          </c:tx>
          <c:spPr>
            <a:solidFill>
              <a:srgbClr val="C00000"/>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LGTBQ</c:v>
                </c:pt>
              </c:strCache>
            </c:strRef>
          </c:cat>
          <c:val>
            <c:numRef>
              <c:f>Sheet1!$C$2:$C$7</c:f>
              <c:numCache>
                <c:formatCode>0%</c:formatCode>
                <c:ptCount val="6"/>
                <c:pt idx="0">
                  <c:v>0.26</c:v>
                </c:pt>
                <c:pt idx="1">
                  <c:v>0.38</c:v>
                </c:pt>
                <c:pt idx="2">
                  <c:v>0.26</c:v>
                </c:pt>
                <c:pt idx="3">
                  <c:v>0.28999999999999998</c:v>
                </c:pt>
                <c:pt idx="4">
                  <c:v>0.25</c:v>
                </c:pt>
                <c:pt idx="5">
                  <c:v>0.23</c:v>
                </c:pt>
              </c:numCache>
            </c:numRef>
          </c:val>
        </c:ser>
        <c:dLbls>
          <c:showLegendKey val="0"/>
          <c:showVal val="1"/>
          <c:showCatName val="0"/>
          <c:showSerName val="0"/>
          <c:showPercent val="0"/>
          <c:showBubbleSize val="0"/>
        </c:dLbls>
        <c:gapWidth val="150"/>
        <c:overlap val="-25"/>
        <c:axId val="492510784"/>
        <c:axId val="492511344"/>
      </c:barChart>
      <c:catAx>
        <c:axId val="49251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492511344"/>
        <c:crosses val="autoZero"/>
        <c:auto val="1"/>
        <c:lblAlgn val="ctr"/>
        <c:lblOffset val="100"/>
        <c:noMultiLvlLbl val="0"/>
      </c:catAx>
      <c:valAx>
        <c:axId val="492511344"/>
        <c:scaling>
          <c:orientation val="minMax"/>
        </c:scaling>
        <c:delete val="1"/>
        <c:axPos val="l"/>
        <c:numFmt formatCode="0%" sourceLinked="1"/>
        <c:majorTickMark val="none"/>
        <c:minorTickMark val="none"/>
        <c:tickLblPos val="nextTo"/>
        <c:crossAx val="492510784"/>
        <c:crosses val="autoZero"/>
        <c:crossBetween val="between"/>
        <c:minorUnit val="0.25"/>
      </c:valAx>
      <c:spPr>
        <a:noFill/>
        <a:ln>
          <a:noFill/>
        </a:ln>
        <a:effectLst/>
      </c:spPr>
    </c:plotArea>
    <c:legend>
      <c:legendPos val="t"/>
      <c:layout>
        <c:manualLayout>
          <c:xMode val="edge"/>
          <c:yMode val="edge"/>
          <c:x val="0.217054267607172"/>
          <c:y val="0.90526347099400695"/>
          <c:w val="0.52616635434942904"/>
          <c:h val="8.321974409443730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solidFill>
      <a:schemeClr val="bg1">
        <a:lumMod val="95000"/>
      </a:schemeClr>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chemeClr val="tx1"/>
                </a:solidFill>
                <a:latin typeface="Calibri" panose="020F0502020204030204" pitchFamily="34" charset="0"/>
                <a:ea typeface="+mn-ea"/>
                <a:cs typeface="+mn-cs"/>
              </a:defRPr>
            </a:pPr>
            <a:r>
              <a:rPr lang="en-US" sz="1600" b="1" i="0" baseline="0" dirty="0" smtClean="0">
                <a:solidFill>
                  <a:schemeClr val="tx1"/>
                </a:solidFill>
                <a:effectLst/>
                <a:latin typeface="Calibri" panose="020F0502020204030204" pitchFamily="34" charset="0"/>
              </a:rPr>
              <a:t>Community Stakeholder Perception that Navigators/Enrollment Assisters are Representative of Populations Being Served, California and Connecticut, Fall 2015</a:t>
            </a:r>
            <a:endParaRPr lang="en-US" sz="1800" b="1" dirty="0">
              <a:solidFill>
                <a:schemeClr val="tx1"/>
              </a:solidFill>
              <a:latin typeface="Calibri" panose="020F0502020204030204" pitchFamily="34" charset="0"/>
            </a:endParaRPr>
          </a:p>
        </c:rich>
      </c:tx>
      <c:layout>
        <c:manualLayout>
          <c:xMode val="edge"/>
          <c:yMode val="edge"/>
          <c:x val="0.12921929046709399"/>
          <c:y val="0"/>
        </c:manualLayout>
      </c:layout>
      <c:overlay val="0"/>
      <c:spPr>
        <a:noFill/>
        <a:ln>
          <a:noFill/>
        </a:ln>
        <a:effectLst/>
      </c:spPr>
    </c:title>
    <c:autoTitleDeleted val="0"/>
    <c:plotArea>
      <c:layout>
        <c:manualLayout>
          <c:layoutTarget val="inner"/>
          <c:xMode val="edge"/>
          <c:yMode val="edge"/>
          <c:x val="2.9793735078695299E-2"/>
          <c:y val="0.26086109428629101"/>
          <c:w val="0.96358543490381698"/>
          <c:h val="0.52756935190793397"/>
        </c:manualLayout>
      </c:layout>
      <c:barChart>
        <c:barDir val="col"/>
        <c:grouping val="clustered"/>
        <c:varyColors val="0"/>
        <c:ser>
          <c:idx val="0"/>
          <c:order val="0"/>
          <c:tx>
            <c:strRef>
              <c:f>Sheet1!$B$1</c:f>
              <c:strCache>
                <c:ptCount val="1"/>
                <c:pt idx="0">
                  <c:v>Covered California</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Race/Ethnicity</c:v>
                </c:pt>
                <c:pt idx="1">
                  <c:v>Language</c:v>
                </c:pt>
                <c:pt idx="2">
                  <c:v>LGBTQ</c:v>
                </c:pt>
              </c:strCache>
            </c:strRef>
          </c:cat>
          <c:val>
            <c:numRef>
              <c:f>Sheet1!$B$2:$B$4</c:f>
              <c:numCache>
                <c:formatCode>0%</c:formatCode>
                <c:ptCount val="3"/>
                <c:pt idx="0">
                  <c:v>0.65</c:v>
                </c:pt>
                <c:pt idx="1">
                  <c:v>0.6</c:v>
                </c:pt>
                <c:pt idx="2">
                  <c:v>0.42</c:v>
                </c:pt>
              </c:numCache>
            </c:numRef>
          </c:val>
        </c:ser>
        <c:ser>
          <c:idx val="1"/>
          <c:order val="1"/>
          <c:tx>
            <c:strRef>
              <c:f>Sheet1!$C$1</c:f>
              <c:strCache>
                <c:ptCount val="1"/>
                <c:pt idx="0">
                  <c:v>Access Health CT</c:v>
                </c:pt>
              </c:strCache>
            </c:strRef>
          </c:tx>
          <c:spPr>
            <a:solidFill>
              <a:srgbClr val="C00000"/>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Race/Ethnicity</c:v>
                </c:pt>
                <c:pt idx="1">
                  <c:v>Language</c:v>
                </c:pt>
                <c:pt idx="2">
                  <c:v>LGBTQ</c:v>
                </c:pt>
              </c:strCache>
            </c:strRef>
          </c:cat>
          <c:val>
            <c:numRef>
              <c:f>Sheet1!$C$2:$C$4</c:f>
              <c:numCache>
                <c:formatCode>0%</c:formatCode>
                <c:ptCount val="3"/>
                <c:pt idx="0">
                  <c:v>0.62</c:v>
                </c:pt>
                <c:pt idx="1">
                  <c:v>0.66</c:v>
                </c:pt>
                <c:pt idx="2">
                  <c:v>0.47</c:v>
                </c:pt>
              </c:numCache>
            </c:numRef>
          </c:val>
        </c:ser>
        <c:dLbls>
          <c:showLegendKey val="0"/>
          <c:showVal val="1"/>
          <c:showCatName val="0"/>
          <c:showSerName val="0"/>
          <c:showPercent val="0"/>
          <c:showBubbleSize val="0"/>
        </c:dLbls>
        <c:gapWidth val="150"/>
        <c:overlap val="-25"/>
        <c:axId val="275731232"/>
        <c:axId val="275731792"/>
      </c:barChart>
      <c:catAx>
        <c:axId val="27573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275731792"/>
        <c:crosses val="autoZero"/>
        <c:auto val="1"/>
        <c:lblAlgn val="ctr"/>
        <c:lblOffset val="100"/>
        <c:noMultiLvlLbl val="0"/>
      </c:catAx>
      <c:valAx>
        <c:axId val="275731792"/>
        <c:scaling>
          <c:orientation val="minMax"/>
        </c:scaling>
        <c:delete val="1"/>
        <c:axPos val="l"/>
        <c:numFmt formatCode="0%" sourceLinked="1"/>
        <c:majorTickMark val="none"/>
        <c:minorTickMark val="none"/>
        <c:tickLblPos val="nextTo"/>
        <c:crossAx val="275731232"/>
        <c:crosses val="autoZero"/>
        <c:crossBetween val="between"/>
        <c:minorUnit val="0.25"/>
      </c:valAx>
      <c:spPr>
        <a:noFill/>
        <a:ln>
          <a:noFill/>
        </a:ln>
        <a:effectLst/>
      </c:spPr>
    </c:plotArea>
    <c:legend>
      <c:legendPos val="t"/>
      <c:layout>
        <c:manualLayout>
          <c:xMode val="edge"/>
          <c:yMode val="edge"/>
          <c:x val="5.4554206795687003E-2"/>
          <c:y val="0.90526347099400695"/>
          <c:w val="0.88563602405046504"/>
          <c:h val="8.3219744094437303E-2"/>
        </c:manualLayout>
      </c:layout>
      <c:overlay val="0"/>
      <c:txPr>
        <a:bodyPr/>
        <a:lstStyle/>
        <a:p>
          <a:pPr>
            <a:defRPr sz="1800">
              <a:latin typeface="Calibri" panose="020F0502020204030204" pitchFamily="34" charset="0"/>
            </a:defRPr>
          </a:pPr>
          <a:endParaRPr lang="en-US"/>
        </a:p>
      </c:txPr>
    </c:legend>
    <c:plotVisOnly val="1"/>
    <c:dispBlanksAs val="gap"/>
    <c:showDLblsOverMax val="0"/>
  </c:chart>
  <c:spPr>
    <a:solidFill>
      <a:schemeClr val="bg1">
        <a:lumMod val="95000"/>
      </a:schemeClr>
    </a:solid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chemeClr val="tx1"/>
                </a:solidFill>
                <a:latin typeface="Gill Sans MT" charset="0"/>
                <a:ea typeface="Gill Sans MT" charset="0"/>
                <a:cs typeface="Gill Sans MT" charset="0"/>
              </a:defRPr>
            </a:pPr>
            <a:r>
              <a:rPr lang="en-US" sz="1600" b="0" dirty="0"/>
              <a:t>Stakeholder Perception of Very Often/Always Being Engaged to Vet Marketing Materials, by </a:t>
            </a:r>
            <a:r>
              <a:rPr lang="en-US" sz="1600" b="0" dirty="0" smtClean="0"/>
              <a:t>Population, Connecticut and California, Fall 2015</a:t>
            </a:r>
            <a:endParaRPr lang="en-US" sz="1600" b="0" dirty="0"/>
          </a:p>
        </c:rich>
      </c:tx>
      <c:overlay val="0"/>
      <c:spPr>
        <a:noFill/>
        <a:ln>
          <a:noFill/>
        </a:ln>
        <a:effectLst/>
      </c:spPr>
      <c:txPr>
        <a:bodyPr rot="0" spcFirstLastPara="1" vertOverflow="ellipsis" vert="horz" wrap="square" anchor="ctr" anchorCtr="1"/>
        <a:lstStyle/>
        <a:p>
          <a:pPr algn="ctr" rtl="0">
            <a:defRPr sz="1600" b="0" i="0" u="none" strike="noStrike" kern="1200" spc="0" baseline="0">
              <a:solidFill>
                <a:schemeClr val="tx1"/>
              </a:solidFill>
              <a:latin typeface="Gill Sans MT" charset="0"/>
              <a:ea typeface="Gill Sans MT" charset="0"/>
              <a:cs typeface="Gill Sans MT" charset="0"/>
            </a:defRPr>
          </a:pPr>
          <a:endParaRPr lang="en-US"/>
        </a:p>
      </c:txPr>
    </c:title>
    <c:autoTitleDeleted val="0"/>
    <c:plotArea>
      <c:layout>
        <c:manualLayout>
          <c:layoutTarget val="inner"/>
          <c:xMode val="edge"/>
          <c:yMode val="edge"/>
          <c:x val="2.7065499574541199E-2"/>
          <c:y val="0.19428257682195199"/>
          <c:w val="0.96691994496445"/>
          <c:h val="0.56585333786488801"/>
        </c:manualLayout>
      </c:layout>
      <c:barChart>
        <c:barDir val="col"/>
        <c:grouping val="clustered"/>
        <c:varyColors val="0"/>
        <c:ser>
          <c:idx val="0"/>
          <c:order val="0"/>
          <c:tx>
            <c:strRef>
              <c:f>Sheet1!$B$1</c:f>
              <c:strCache>
                <c:ptCount val="1"/>
                <c:pt idx="0">
                  <c:v>California</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LGBTQ</c:v>
                </c:pt>
              </c:strCache>
            </c:strRef>
          </c:cat>
          <c:val>
            <c:numRef>
              <c:f>Sheet1!$B$2:$B$7</c:f>
              <c:numCache>
                <c:formatCode>0%</c:formatCode>
                <c:ptCount val="6"/>
                <c:pt idx="0">
                  <c:v>0.6</c:v>
                </c:pt>
                <c:pt idx="1">
                  <c:v>0.56000000000000005</c:v>
                </c:pt>
                <c:pt idx="2">
                  <c:v>0.42</c:v>
                </c:pt>
                <c:pt idx="3">
                  <c:v>0.52</c:v>
                </c:pt>
                <c:pt idx="4">
                  <c:v>0.44</c:v>
                </c:pt>
                <c:pt idx="5">
                  <c:v>0.38</c:v>
                </c:pt>
              </c:numCache>
            </c:numRef>
          </c:val>
        </c:ser>
        <c:ser>
          <c:idx val="1"/>
          <c:order val="1"/>
          <c:tx>
            <c:strRef>
              <c:f>Sheet1!$C$1</c:f>
              <c:strCache>
                <c:ptCount val="1"/>
                <c:pt idx="0">
                  <c:v>Connecticut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LGBTQ</c:v>
                </c:pt>
              </c:strCache>
            </c:strRef>
          </c:cat>
          <c:val>
            <c:numRef>
              <c:f>Sheet1!$C$2:$C$7</c:f>
              <c:numCache>
                <c:formatCode>0%</c:formatCode>
                <c:ptCount val="6"/>
                <c:pt idx="0">
                  <c:v>0.4</c:v>
                </c:pt>
                <c:pt idx="1">
                  <c:v>0.6</c:v>
                </c:pt>
                <c:pt idx="2">
                  <c:v>0.46</c:v>
                </c:pt>
                <c:pt idx="3">
                  <c:v>0.33</c:v>
                </c:pt>
                <c:pt idx="4">
                  <c:v>0.3</c:v>
                </c:pt>
                <c:pt idx="5">
                  <c:v>0.18</c:v>
                </c:pt>
              </c:numCache>
            </c:numRef>
          </c:val>
        </c:ser>
        <c:dLbls>
          <c:showLegendKey val="0"/>
          <c:showVal val="1"/>
          <c:showCatName val="0"/>
          <c:showSerName val="0"/>
          <c:showPercent val="0"/>
          <c:showBubbleSize val="0"/>
        </c:dLbls>
        <c:gapWidth val="150"/>
        <c:overlap val="-25"/>
        <c:axId val="482956560"/>
        <c:axId val="482957120"/>
      </c:barChart>
      <c:catAx>
        <c:axId val="48295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crossAx val="482957120"/>
        <c:crosses val="autoZero"/>
        <c:auto val="1"/>
        <c:lblAlgn val="ctr"/>
        <c:lblOffset val="100"/>
        <c:noMultiLvlLbl val="0"/>
      </c:catAx>
      <c:valAx>
        <c:axId val="482957120"/>
        <c:scaling>
          <c:orientation val="minMax"/>
        </c:scaling>
        <c:delete val="1"/>
        <c:axPos val="l"/>
        <c:numFmt formatCode="0%" sourceLinked="0"/>
        <c:majorTickMark val="none"/>
        <c:minorTickMark val="none"/>
        <c:tickLblPos val="nextTo"/>
        <c:crossAx val="482956560"/>
        <c:crosses val="autoZero"/>
        <c:crossBetween val="between"/>
      </c:valAx>
      <c:spPr>
        <a:noFill/>
        <a:ln>
          <a:noFill/>
        </a:ln>
        <a:effectLst/>
      </c:spPr>
    </c:plotArea>
    <c:legend>
      <c:legendPos val="t"/>
      <c:layout>
        <c:manualLayout>
          <c:xMode val="edge"/>
          <c:yMode val="edge"/>
          <c:x val="0.35165175913315599"/>
          <c:y val="0.87918103070855402"/>
          <c:w val="0.31774730745045998"/>
          <c:h val="8.49760166496893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legend>
    <c:plotVisOnly val="1"/>
    <c:dispBlanksAs val="gap"/>
    <c:showDLblsOverMax val="0"/>
  </c:chart>
  <c:spPr>
    <a:solidFill>
      <a:schemeClr val="bg2"/>
    </a:solidFill>
    <a:ln>
      <a:noFill/>
    </a:ln>
    <a:effectLst/>
  </c:spPr>
  <c:txPr>
    <a:bodyPr/>
    <a:lstStyle/>
    <a:p>
      <a:pPr>
        <a:defRPr sz="1600">
          <a:solidFill>
            <a:schemeClr val="tx1"/>
          </a:solidFill>
          <a:latin typeface="Gill Sans MT" charset="0"/>
          <a:ea typeface="Gill Sans MT" charset="0"/>
          <a:cs typeface="Gill Sans MT"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0" i="0" u="none" strike="noStrike" kern="1200" spc="0" baseline="0">
                <a:solidFill>
                  <a:schemeClr val="tx1"/>
                </a:solidFill>
                <a:latin typeface="Gill Sans MT" charset="0"/>
                <a:ea typeface="Gill Sans MT" charset="0"/>
                <a:cs typeface="Gill Sans MT" charset="0"/>
              </a:defRPr>
            </a:pPr>
            <a:r>
              <a:rPr lang="en-US" sz="1800"/>
              <a:t>Stakeholders who say Marketing and Outreach Resource Allocation  Mostly/Almost Perfectly Aligns with Eligible Diverse Populations</a:t>
            </a:r>
          </a:p>
        </c:rich>
      </c:tx>
      <c:overlay val="0"/>
      <c:spPr>
        <a:noFill/>
        <a:ln>
          <a:noFill/>
        </a:ln>
        <a:effectLst/>
      </c:spPr>
    </c:title>
    <c:autoTitleDeleted val="0"/>
    <c:plotArea>
      <c:layout>
        <c:manualLayout>
          <c:layoutTarget val="inner"/>
          <c:xMode val="edge"/>
          <c:yMode val="edge"/>
          <c:x val="2.88953436301694E-2"/>
          <c:y val="0.32735687335958003"/>
          <c:w val="0.94220931273966102"/>
          <c:h val="0.443473589238845"/>
        </c:manualLayout>
      </c:layout>
      <c:barChart>
        <c:barDir val="col"/>
        <c:grouping val="clustered"/>
        <c:varyColors val="0"/>
        <c:ser>
          <c:idx val="0"/>
          <c:order val="0"/>
          <c:tx>
            <c:strRef>
              <c:f>Sheet1!$B$1</c:f>
              <c:strCache>
                <c:ptCount val="1"/>
                <c:pt idx="0">
                  <c:v>California</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LGBTQ</c:v>
                </c:pt>
              </c:strCache>
            </c:strRef>
          </c:cat>
          <c:val>
            <c:numRef>
              <c:f>Sheet1!$B$2:$B$7</c:f>
              <c:numCache>
                <c:formatCode>0%</c:formatCode>
                <c:ptCount val="6"/>
                <c:pt idx="0">
                  <c:v>0.7</c:v>
                </c:pt>
                <c:pt idx="1">
                  <c:v>0.74</c:v>
                </c:pt>
                <c:pt idx="2">
                  <c:v>0.36</c:v>
                </c:pt>
                <c:pt idx="3">
                  <c:v>0.32</c:v>
                </c:pt>
                <c:pt idx="4">
                  <c:v>0.24</c:v>
                </c:pt>
                <c:pt idx="5">
                  <c:v>0.12</c:v>
                </c:pt>
              </c:numCache>
            </c:numRef>
          </c:val>
        </c:ser>
        <c:ser>
          <c:idx val="1"/>
          <c:order val="1"/>
          <c:tx>
            <c:strRef>
              <c:f>Sheet1!$C$1</c:f>
              <c:strCache>
                <c:ptCount val="1"/>
                <c:pt idx="0">
                  <c:v>Connecticut</c:v>
                </c:pt>
              </c:strCache>
            </c:strRef>
          </c:tx>
          <c:spPr>
            <a:solidFill>
              <a:srgbClr val="C00000"/>
            </a:solidFill>
            <a:ln>
              <a:noFill/>
            </a:ln>
            <a:effectLst/>
          </c:spPr>
          <c:invertIfNegative val="0"/>
          <c:dLbls>
            <c:dLbl>
              <c:idx val="0"/>
              <c:layout>
                <c:manualLayout>
                  <c:x val="1.8387945946471401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9369718302425207E-3"/>
                  <c:y val="-9.1784979351993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46141969436191E-17"/>
                  <c:y val="-3.059499311733110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3641644788320398E-2"/>
                  <c:y val="5.208333333333329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White</c:v>
                </c:pt>
                <c:pt idx="2">
                  <c:v>Black</c:v>
                </c:pt>
                <c:pt idx="3">
                  <c:v>Asian</c:v>
                </c:pt>
                <c:pt idx="4">
                  <c:v>LEP</c:v>
                </c:pt>
                <c:pt idx="5">
                  <c:v>LGBTQ</c:v>
                </c:pt>
              </c:strCache>
            </c:strRef>
          </c:cat>
          <c:val>
            <c:numRef>
              <c:f>Sheet1!$C$2:$C$7</c:f>
              <c:numCache>
                <c:formatCode>0%</c:formatCode>
                <c:ptCount val="6"/>
                <c:pt idx="0">
                  <c:v>0.37</c:v>
                </c:pt>
                <c:pt idx="1">
                  <c:v>0.76</c:v>
                </c:pt>
                <c:pt idx="2">
                  <c:v>0.4</c:v>
                </c:pt>
                <c:pt idx="3">
                  <c:v>0.21</c:v>
                </c:pt>
                <c:pt idx="4">
                  <c:v>0.33</c:v>
                </c:pt>
                <c:pt idx="5">
                  <c:v>0.2</c:v>
                </c:pt>
              </c:numCache>
            </c:numRef>
          </c:val>
        </c:ser>
        <c:dLbls>
          <c:dLblPos val="outEnd"/>
          <c:showLegendKey val="0"/>
          <c:showVal val="1"/>
          <c:showCatName val="0"/>
          <c:showSerName val="0"/>
          <c:showPercent val="0"/>
          <c:showBubbleSize val="0"/>
        </c:dLbls>
        <c:gapWidth val="100"/>
        <c:axId val="484792336"/>
        <c:axId val="484792896"/>
      </c:barChart>
      <c:catAx>
        <c:axId val="4847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crossAx val="484792896"/>
        <c:crosses val="autoZero"/>
        <c:auto val="1"/>
        <c:lblAlgn val="ctr"/>
        <c:lblOffset val="100"/>
        <c:noMultiLvlLbl val="0"/>
      </c:catAx>
      <c:valAx>
        <c:axId val="484792896"/>
        <c:scaling>
          <c:orientation val="minMax"/>
        </c:scaling>
        <c:delete val="1"/>
        <c:axPos val="l"/>
        <c:numFmt formatCode="0%" sourceLinked="0"/>
        <c:majorTickMark val="none"/>
        <c:minorTickMark val="none"/>
        <c:tickLblPos val="nextTo"/>
        <c:crossAx val="484792336"/>
        <c:crosses val="autoZero"/>
        <c:crossBetween val="between"/>
      </c:valAx>
      <c:spPr>
        <a:noFill/>
        <a:ln w="25400">
          <a:noFill/>
        </a:ln>
        <a:effectLst/>
      </c:spPr>
    </c:plotArea>
    <c:legend>
      <c:legendPos val="b"/>
      <c:layout>
        <c:manualLayout>
          <c:xMode val="edge"/>
          <c:yMode val="edge"/>
          <c:x val="0.335293203481144"/>
          <c:y val="0.89455052493438303"/>
          <c:w val="0.30894575678040198"/>
          <c:h val="8.46161417322835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charset="0"/>
              <a:ea typeface="Gill Sans MT" charset="0"/>
              <a:cs typeface="Gill Sans MT" charset="0"/>
            </a:defRPr>
          </a:pPr>
          <a:endParaRPr lang="en-US"/>
        </a:p>
      </c:txPr>
    </c:legend>
    <c:plotVisOnly val="1"/>
    <c:dispBlanksAs val="gap"/>
    <c:showDLblsOverMax val="0"/>
  </c:chart>
  <c:spPr>
    <a:solidFill>
      <a:schemeClr val="bg2"/>
    </a:solidFill>
    <a:ln>
      <a:noFill/>
    </a:ln>
    <a:effectLst/>
  </c:spPr>
  <c:txPr>
    <a:bodyPr/>
    <a:lstStyle/>
    <a:p>
      <a:pPr>
        <a:defRPr sz="1600">
          <a:solidFill>
            <a:schemeClr val="tx1"/>
          </a:solidFill>
          <a:latin typeface="Gill Sans MT" charset="0"/>
          <a:ea typeface="Gill Sans MT" charset="0"/>
          <a:cs typeface="Gill Sans MT"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7F5B5-FFC7-EC46-B505-E5F6D799EDF4}" type="doc">
      <dgm:prSet loTypeId="urn:microsoft.com/office/officeart/2009/3/layout/StepUpProcess" loCatId="" qsTypeId="urn:microsoft.com/office/officeart/2005/8/quickstyle/simple4" qsCatId="simple" csTypeId="urn:microsoft.com/office/officeart/2005/8/colors/accent1_3" csCatId="accent1" phldr="1"/>
      <dgm:spPr/>
      <dgm:t>
        <a:bodyPr/>
        <a:lstStyle/>
        <a:p>
          <a:endParaRPr lang="en-US"/>
        </a:p>
      </dgm:t>
    </dgm:pt>
    <dgm:pt modelId="{0CF29902-679D-EA43-906E-C4C5C3102DEF}">
      <dgm:prSet phldrT="[Text]" custT="1"/>
      <dgm:spPr/>
      <dgm:t>
        <a:bodyPr/>
        <a:lstStyle/>
        <a:p>
          <a:pPr marL="61913" indent="-61913" algn="l"/>
          <a:r>
            <a:rPr lang="en-US" sz="1800" u="sng" dirty="0" smtClean="0">
              <a:latin typeface="Gill Sans MT" panose="020B0502020104020203" pitchFamily="34" charset="0"/>
            </a:rPr>
            <a:t>ADMINISTER </a:t>
          </a:r>
          <a:r>
            <a:rPr lang="en-US" sz="1700" dirty="0" smtClean="0">
              <a:latin typeface="Gill Sans MT" panose="020B0502020104020203" pitchFamily="34" charset="0"/>
            </a:rPr>
            <a:t>Community Stakeholder Version</a:t>
          </a:r>
          <a:endParaRPr lang="en-US" sz="1700" dirty="0">
            <a:latin typeface="Gill Sans MT" panose="020B0502020104020203" pitchFamily="34" charset="0"/>
          </a:endParaRPr>
        </a:p>
      </dgm:t>
    </dgm:pt>
    <dgm:pt modelId="{C75B4802-CCD7-6443-9127-7E9AAE0CF36E}" type="sibTrans" cxnId="{09F5B945-4153-7147-BC39-0FB25DA818B5}">
      <dgm:prSet/>
      <dgm:spPr/>
      <dgm:t>
        <a:bodyPr/>
        <a:lstStyle/>
        <a:p>
          <a:endParaRPr lang="en-US"/>
        </a:p>
      </dgm:t>
    </dgm:pt>
    <dgm:pt modelId="{FC7DA45D-0FD9-5A40-B637-E2CF99DB7E03}" type="parTrans" cxnId="{09F5B945-4153-7147-BC39-0FB25DA818B5}">
      <dgm:prSet/>
      <dgm:spPr/>
      <dgm:t>
        <a:bodyPr/>
        <a:lstStyle/>
        <a:p>
          <a:endParaRPr lang="en-US"/>
        </a:p>
      </dgm:t>
    </dgm:pt>
    <dgm:pt modelId="{8851D28E-B82B-4149-AC3E-5DB4185CD926}">
      <dgm:prSet phldrT="[Text]" custT="1"/>
      <dgm:spPr/>
      <dgm:t>
        <a:bodyPr/>
        <a:lstStyle/>
        <a:p>
          <a:pPr marL="61913" indent="-61913" algn="l"/>
          <a:r>
            <a:rPr lang="en-US" sz="1800" u="sng" dirty="0" smtClean="0">
              <a:latin typeface="Gill Sans MT" panose="020B0502020104020203" pitchFamily="34" charset="0"/>
            </a:rPr>
            <a:t>ADMINISTER</a:t>
          </a:r>
          <a:r>
            <a:rPr lang="en-US" sz="1800" dirty="0" smtClean="0">
              <a:latin typeface="Gill Sans MT" panose="020B0502020104020203" pitchFamily="34" charset="0"/>
            </a:rPr>
            <a:t/>
          </a:r>
          <a:br>
            <a:rPr lang="en-US" sz="1800" dirty="0" smtClean="0">
              <a:latin typeface="Gill Sans MT" panose="020B0502020104020203" pitchFamily="34" charset="0"/>
            </a:rPr>
          </a:br>
          <a:r>
            <a:rPr lang="en-US" sz="1800" dirty="0" smtClean="0">
              <a:latin typeface="Gill Sans MT" panose="020B0502020104020203" pitchFamily="34" charset="0"/>
            </a:rPr>
            <a:t>Marketplace Version</a:t>
          </a:r>
          <a:endParaRPr lang="en-US" sz="1800" dirty="0">
            <a:latin typeface="Gill Sans MT" panose="020B0502020104020203" pitchFamily="34" charset="0"/>
          </a:endParaRPr>
        </a:p>
      </dgm:t>
    </dgm:pt>
    <dgm:pt modelId="{66A64DE9-AB61-4EB1-AE13-44F61DF8C114}" type="parTrans" cxnId="{5CFF3275-1DE7-44A2-9EF2-C6E4700ED068}">
      <dgm:prSet/>
      <dgm:spPr/>
      <dgm:t>
        <a:bodyPr/>
        <a:lstStyle/>
        <a:p>
          <a:endParaRPr lang="en-US"/>
        </a:p>
      </dgm:t>
    </dgm:pt>
    <dgm:pt modelId="{33CDE320-E8E9-4811-98E6-7C874A1DCFA1}" type="sibTrans" cxnId="{5CFF3275-1DE7-44A2-9EF2-C6E4700ED068}">
      <dgm:prSet/>
      <dgm:spPr/>
      <dgm:t>
        <a:bodyPr/>
        <a:lstStyle/>
        <a:p>
          <a:endParaRPr lang="en-US"/>
        </a:p>
      </dgm:t>
    </dgm:pt>
    <dgm:pt modelId="{C9554FC5-DB75-415A-AD43-749C8EC5BAE4}">
      <dgm:prSet phldrT="[Text]" custT="1"/>
      <dgm:spPr/>
      <dgm:t>
        <a:bodyPr/>
        <a:lstStyle/>
        <a:p>
          <a:pPr marL="107950" indent="-107950" algn="l"/>
          <a:r>
            <a:rPr lang="en-US" sz="1800" b="0" u="sng" dirty="0" smtClean="0">
              <a:latin typeface="Gill Sans MT" panose="020B0502020104020203" pitchFamily="34" charset="0"/>
            </a:rPr>
            <a:t>DEVELOP</a:t>
          </a:r>
          <a:r>
            <a:rPr lang="en-US" sz="1800" dirty="0" smtClean="0">
              <a:latin typeface="Gill Sans MT" panose="020B0502020104020203" pitchFamily="34" charset="0"/>
            </a:rPr>
            <a:t/>
          </a:r>
          <a:br>
            <a:rPr lang="en-US" sz="1800" dirty="0" smtClean="0">
              <a:latin typeface="Gill Sans MT" panose="020B0502020104020203" pitchFamily="34" charset="0"/>
            </a:rPr>
          </a:br>
          <a:r>
            <a:rPr lang="en-US" sz="1600" dirty="0" smtClean="0">
              <a:latin typeface="Gill Sans MT" panose="020B0502020104020203" pitchFamily="34" charset="0"/>
            </a:rPr>
            <a:t>M-HEAT Development with Input</a:t>
          </a:r>
          <a:endParaRPr lang="en-US" sz="1600" dirty="0">
            <a:latin typeface="Gill Sans MT" panose="020B0502020104020203" pitchFamily="34" charset="0"/>
          </a:endParaRPr>
        </a:p>
      </dgm:t>
    </dgm:pt>
    <dgm:pt modelId="{B159C816-02D8-47F0-8CB0-57ADCF6062B0}" type="parTrans" cxnId="{1C4ABC2B-6944-418B-B222-FCAABD10A399}">
      <dgm:prSet/>
      <dgm:spPr/>
      <dgm:t>
        <a:bodyPr/>
        <a:lstStyle/>
        <a:p>
          <a:endParaRPr lang="en-US"/>
        </a:p>
      </dgm:t>
    </dgm:pt>
    <dgm:pt modelId="{83051129-2326-4A2E-86CC-3BC4325B8464}" type="sibTrans" cxnId="{1C4ABC2B-6944-418B-B222-FCAABD10A399}">
      <dgm:prSet/>
      <dgm:spPr/>
      <dgm:t>
        <a:bodyPr/>
        <a:lstStyle/>
        <a:p>
          <a:endParaRPr lang="en-US"/>
        </a:p>
      </dgm:t>
    </dgm:pt>
    <dgm:pt modelId="{4A38DA40-1800-4358-9D71-0C9647B16220}">
      <dgm:prSet custT="1"/>
      <dgm:spPr/>
      <dgm:t>
        <a:bodyPr/>
        <a:lstStyle/>
        <a:p>
          <a:pPr algn="l"/>
          <a:r>
            <a:rPr lang="en-US" sz="1700" u="sng" dirty="0" smtClean="0">
              <a:latin typeface="Gill Sans MT" panose="020B0502020104020203" pitchFamily="34" charset="0"/>
            </a:rPr>
            <a:t>RESULTS</a:t>
          </a:r>
          <a:r>
            <a:rPr lang="en-US" sz="1700" dirty="0" smtClean="0">
              <a:latin typeface="Gill Sans MT" panose="020B0502020104020203" pitchFamily="34" charset="0"/>
            </a:rPr>
            <a:t/>
          </a:r>
          <a:br>
            <a:rPr lang="en-US" sz="1700" dirty="0" smtClean="0">
              <a:latin typeface="Gill Sans MT" panose="020B0502020104020203" pitchFamily="34" charset="0"/>
            </a:rPr>
          </a:br>
          <a:r>
            <a:rPr lang="en-US" sz="1700" dirty="0" smtClean="0">
              <a:latin typeface="Gill Sans MT" panose="020B0502020104020203" pitchFamily="34" charset="0"/>
            </a:rPr>
            <a:t>Marketplace &amp; Stakeholders Engaged on Results</a:t>
          </a:r>
          <a:endParaRPr lang="en-US" sz="1700" dirty="0">
            <a:latin typeface="Gill Sans MT" panose="020B0502020104020203" pitchFamily="34" charset="0"/>
          </a:endParaRPr>
        </a:p>
      </dgm:t>
    </dgm:pt>
    <dgm:pt modelId="{7A44579D-547E-42B7-B1A0-B10CD01D76AE}" type="parTrans" cxnId="{A5AAE7D4-7FE3-4787-AD16-BFB1E8304CFC}">
      <dgm:prSet/>
      <dgm:spPr/>
      <dgm:t>
        <a:bodyPr/>
        <a:lstStyle/>
        <a:p>
          <a:endParaRPr lang="en-US"/>
        </a:p>
      </dgm:t>
    </dgm:pt>
    <dgm:pt modelId="{9CFC0A64-7F50-4C71-9292-E3006457BD4A}" type="sibTrans" cxnId="{A5AAE7D4-7FE3-4787-AD16-BFB1E8304CFC}">
      <dgm:prSet/>
      <dgm:spPr/>
      <dgm:t>
        <a:bodyPr/>
        <a:lstStyle/>
        <a:p>
          <a:endParaRPr lang="en-US"/>
        </a:p>
      </dgm:t>
    </dgm:pt>
    <dgm:pt modelId="{CBE6D5AA-2AC5-4A6B-8FE3-D32BBA09FE9D}">
      <dgm:prSet phldrT="[Text]" custT="1"/>
      <dgm:spPr/>
      <dgm:t>
        <a:bodyPr/>
        <a:lstStyle/>
        <a:p>
          <a:pPr marL="107950" marR="0" lvl="1" indent="-107950" algn="l" defTabSz="1422400" rtl="0" eaLnBrk="1" fontAlgn="auto" latinLnBrk="0" hangingPunct="1">
            <a:lnSpc>
              <a:spcPct val="90000"/>
            </a:lnSpc>
            <a:spcBef>
              <a:spcPct val="0"/>
            </a:spcBef>
            <a:spcAft>
              <a:spcPct val="15000"/>
            </a:spcAft>
            <a:buClrTx/>
            <a:buSzTx/>
            <a:buFontTx/>
            <a:buNone/>
            <a:tabLst/>
            <a:defRPr/>
          </a:pPr>
          <a:r>
            <a:rPr lang="en-US" sz="1700" b="0" u="sng" dirty="0" smtClean="0">
              <a:latin typeface="Gill Sans MT" panose="020B0502020104020203" pitchFamily="34" charset="0"/>
            </a:rPr>
            <a:t>PLAN</a:t>
          </a:r>
          <a:r>
            <a:rPr lang="en-US" sz="1700" b="1" dirty="0" smtClean="0">
              <a:latin typeface="Gill Sans MT" panose="020B0502020104020203" pitchFamily="34" charset="0"/>
            </a:rPr>
            <a:t/>
          </a:r>
          <a:br>
            <a:rPr lang="en-US" sz="1700" b="1" dirty="0" smtClean="0">
              <a:latin typeface="Gill Sans MT" panose="020B0502020104020203" pitchFamily="34" charset="0"/>
            </a:rPr>
          </a:br>
          <a:r>
            <a:rPr lang="en-US" sz="1700" dirty="0" smtClean="0">
              <a:latin typeface="Gill Sans MT" panose="020B0502020104020203" pitchFamily="34" charset="0"/>
            </a:rPr>
            <a:t>Meeting with Stakeholders &amp; Marketplace Staff</a:t>
          </a:r>
          <a:endParaRPr lang="en-US" sz="1700" dirty="0">
            <a:latin typeface="Gill Sans MT" panose="020B0502020104020203" pitchFamily="34" charset="0"/>
          </a:endParaRPr>
        </a:p>
      </dgm:t>
    </dgm:pt>
    <dgm:pt modelId="{D5444CDA-1F39-48D2-9CB4-93A7CC2A5A64}" type="sibTrans" cxnId="{3ECA4A1F-935F-44A3-BCBF-DDBBB4470A03}">
      <dgm:prSet/>
      <dgm:spPr/>
      <dgm:t>
        <a:bodyPr/>
        <a:lstStyle/>
        <a:p>
          <a:endParaRPr lang="en-US"/>
        </a:p>
      </dgm:t>
    </dgm:pt>
    <dgm:pt modelId="{96919452-2625-41F9-B97D-5594B7550C82}" type="parTrans" cxnId="{3ECA4A1F-935F-44A3-BCBF-DDBBB4470A03}">
      <dgm:prSet/>
      <dgm:spPr/>
      <dgm:t>
        <a:bodyPr/>
        <a:lstStyle/>
        <a:p>
          <a:endParaRPr lang="en-US"/>
        </a:p>
      </dgm:t>
    </dgm:pt>
    <dgm:pt modelId="{EED88AF8-38D1-1142-B135-9FC121CE82C7}" type="pres">
      <dgm:prSet presAssocID="{7CB7F5B5-FFC7-EC46-B505-E5F6D799EDF4}" presName="rootnode" presStyleCnt="0">
        <dgm:presLayoutVars>
          <dgm:chMax/>
          <dgm:chPref/>
          <dgm:dir/>
          <dgm:animLvl val="lvl"/>
        </dgm:presLayoutVars>
      </dgm:prSet>
      <dgm:spPr/>
      <dgm:t>
        <a:bodyPr/>
        <a:lstStyle/>
        <a:p>
          <a:endParaRPr lang="en-US"/>
        </a:p>
      </dgm:t>
    </dgm:pt>
    <dgm:pt modelId="{D84BD05F-FC67-2C4A-833F-DA6C2DCD76FB}" type="pres">
      <dgm:prSet presAssocID="{CBE6D5AA-2AC5-4A6B-8FE3-D32BBA09FE9D}" presName="composite" presStyleCnt="0"/>
      <dgm:spPr/>
      <dgm:t>
        <a:bodyPr/>
        <a:lstStyle/>
        <a:p>
          <a:endParaRPr lang="en-US"/>
        </a:p>
      </dgm:t>
    </dgm:pt>
    <dgm:pt modelId="{D3339F60-5AC9-4D4F-ACA8-047C7C0B42E0}" type="pres">
      <dgm:prSet presAssocID="{CBE6D5AA-2AC5-4A6B-8FE3-D32BBA09FE9D}" presName="LShape" presStyleLbl="alignNode1" presStyleIdx="0" presStyleCnt="9"/>
      <dgm:spPr>
        <a:solidFill>
          <a:schemeClr val="tx2"/>
        </a:solidFill>
      </dgm:spPr>
      <dgm:t>
        <a:bodyPr/>
        <a:lstStyle/>
        <a:p>
          <a:endParaRPr lang="en-US"/>
        </a:p>
      </dgm:t>
    </dgm:pt>
    <dgm:pt modelId="{6006878D-23BB-E748-AD7C-E1105DD8F1F1}" type="pres">
      <dgm:prSet presAssocID="{CBE6D5AA-2AC5-4A6B-8FE3-D32BBA09FE9D}" presName="ParentText" presStyleLbl="revTx" presStyleIdx="0" presStyleCnt="5" custScaleX="112701" custLinFactNeighborX="6354" custLinFactNeighborY="1495">
        <dgm:presLayoutVars>
          <dgm:chMax val="0"/>
          <dgm:chPref val="0"/>
          <dgm:bulletEnabled val="1"/>
        </dgm:presLayoutVars>
      </dgm:prSet>
      <dgm:spPr/>
      <dgm:t>
        <a:bodyPr/>
        <a:lstStyle/>
        <a:p>
          <a:endParaRPr lang="en-US"/>
        </a:p>
      </dgm:t>
    </dgm:pt>
    <dgm:pt modelId="{DC255415-0541-194E-9B4B-FAA81E17C82F}" type="pres">
      <dgm:prSet presAssocID="{CBE6D5AA-2AC5-4A6B-8FE3-D32BBA09FE9D}" presName="Triangle" presStyleLbl="alignNode1" presStyleIdx="1" presStyleCnt="9"/>
      <dgm:spPr>
        <a:solidFill>
          <a:schemeClr val="tx2"/>
        </a:solidFill>
      </dgm:spPr>
      <dgm:t>
        <a:bodyPr/>
        <a:lstStyle/>
        <a:p>
          <a:endParaRPr lang="en-US"/>
        </a:p>
      </dgm:t>
    </dgm:pt>
    <dgm:pt modelId="{1734D8C7-9AC8-6341-B125-A95A33BB93EA}" type="pres">
      <dgm:prSet presAssocID="{D5444CDA-1F39-48D2-9CB4-93A7CC2A5A64}" presName="sibTrans" presStyleCnt="0"/>
      <dgm:spPr/>
      <dgm:t>
        <a:bodyPr/>
        <a:lstStyle/>
        <a:p>
          <a:endParaRPr lang="en-US"/>
        </a:p>
      </dgm:t>
    </dgm:pt>
    <dgm:pt modelId="{B2ED6F8C-5CD3-7249-9418-BECC451FAC05}" type="pres">
      <dgm:prSet presAssocID="{D5444CDA-1F39-48D2-9CB4-93A7CC2A5A64}" presName="space" presStyleCnt="0"/>
      <dgm:spPr/>
      <dgm:t>
        <a:bodyPr/>
        <a:lstStyle/>
        <a:p>
          <a:endParaRPr lang="en-US"/>
        </a:p>
      </dgm:t>
    </dgm:pt>
    <dgm:pt modelId="{3E482FB7-F69F-1140-B065-06FC06853B9E}" type="pres">
      <dgm:prSet presAssocID="{C9554FC5-DB75-415A-AD43-749C8EC5BAE4}" presName="composite" presStyleCnt="0"/>
      <dgm:spPr/>
      <dgm:t>
        <a:bodyPr/>
        <a:lstStyle/>
        <a:p>
          <a:endParaRPr lang="en-US"/>
        </a:p>
      </dgm:t>
    </dgm:pt>
    <dgm:pt modelId="{75C6255B-9295-7744-B314-EFCD213A8B3D}" type="pres">
      <dgm:prSet presAssocID="{C9554FC5-DB75-415A-AD43-749C8EC5BAE4}" presName="LShape" presStyleLbl="alignNode1" presStyleIdx="2" presStyleCnt="9"/>
      <dgm:spPr>
        <a:solidFill>
          <a:schemeClr val="accent1">
            <a:lumMod val="75000"/>
          </a:schemeClr>
        </a:solidFill>
      </dgm:spPr>
      <dgm:t>
        <a:bodyPr/>
        <a:lstStyle/>
        <a:p>
          <a:endParaRPr lang="en-US"/>
        </a:p>
      </dgm:t>
    </dgm:pt>
    <dgm:pt modelId="{AC1FDA30-A9D8-344C-ADE3-C1FB4AF7D1F4}" type="pres">
      <dgm:prSet presAssocID="{C9554FC5-DB75-415A-AD43-749C8EC5BAE4}" presName="ParentText" presStyleLbl="revTx" presStyleIdx="1" presStyleCnt="5">
        <dgm:presLayoutVars>
          <dgm:chMax val="0"/>
          <dgm:chPref val="0"/>
          <dgm:bulletEnabled val="1"/>
        </dgm:presLayoutVars>
      </dgm:prSet>
      <dgm:spPr/>
      <dgm:t>
        <a:bodyPr/>
        <a:lstStyle/>
        <a:p>
          <a:endParaRPr lang="en-US"/>
        </a:p>
      </dgm:t>
    </dgm:pt>
    <dgm:pt modelId="{C6F4B77D-FC5A-B345-B80B-AFB1219D2D12}" type="pres">
      <dgm:prSet presAssocID="{C9554FC5-DB75-415A-AD43-749C8EC5BAE4}" presName="Triangle" presStyleLbl="alignNode1" presStyleIdx="3" presStyleCnt="9"/>
      <dgm:spPr>
        <a:solidFill>
          <a:schemeClr val="accent1">
            <a:lumMod val="75000"/>
          </a:schemeClr>
        </a:solidFill>
      </dgm:spPr>
      <dgm:t>
        <a:bodyPr/>
        <a:lstStyle/>
        <a:p>
          <a:endParaRPr lang="en-US"/>
        </a:p>
      </dgm:t>
    </dgm:pt>
    <dgm:pt modelId="{E8B8A7FD-8AEE-9C45-9847-5C58A297DF4E}" type="pres">
      <dgm:prSet presAssocID="{83051129-2326-4A2E-86CC-3BC4325B8464}" presName="sibTrans" presStyleCnt="0"/>
      <dgm:spPr/>
      <dgm:t>
        <a:bodyPr/>
        <a:lstStyle/>
        <a:p>
          <a:endParaRPr lang="en-US"/>
        </a:p>
      </dgm:t>
    </dgm:pt>
    <dgm:pt modelId="{5385D10B-1F15-6943-9455-AA1926E03B72}" type="pres">
      <dgm:prSet presAssocID="{83051129-2326-4A2E-86CC-3BC4325B8464}" presName="space" presStyleCnt="0"/>
      <dgm:spPr/>
      <dgm:t>
        <a:bodyPr/>
        <a:lstStyle/>
        <a:p>
          <a:endParaRPr lang="en-US"/>
        </a:p>
      </dgm:t>
    </dgm:pt>
    <dgm:pt modelId="{7349887C-C0BE-C24E-8C0F-082AE50BE404}" type="pres">
      <dgm:prSet presAssocID="{0CF29902-679D-EA43-906E-C4C5C3102DEF}" presName="composite" presStyleCnt="0"/>
      <dgm:spPr/>
      <dgm:t>
        <a:bodyPr/>
        <a:lstStyle/>
        <a:p>
          <a:endParaRPr lang="en-US"/>
        </a:p>
      </dgm:t>
    </dgm:pt>
    <dgm:pt modelId="{C4A20368-6BB9-DA44-8FC8-C22AA7CAA169}" type="pres">
      <dgm:prSet presAssocID="{0CF29902-679D-EA43-906E-C4C5C3102DEF}" presName="LShape" presStyleLbl="alignNode1" presStyleIdx="4" presStyleCnt="9"/>
      <dgm:spPr/>
      <dgm:t>
        <a:bodyPr/>
        <a:lstStyle/>
        <a:p>
          <a:endParaRPr lang="en-US"/>
        </a:p>
      </dgm:t>
    </dgm:pt>
    <dgm:pt modelId="{7D22C92D-1B33-F247-8E0C-0BB8E44DADB5}" type="pres">
      <dgm:prSet presAssocID="{0CF29902-679D-EA43-906E-C4C5C3102DEF}" presName="ParentText" presStyleLbl="revTx" presStyleIdx="2" presStyleCnt="5">
        <dgm:presLayoutVars>
          <dgm:chMax val="0"/>
          <dgm:chPref val="0"/>
          <dgm:bulletEnabled val="1"/>
        </dgm:presLayoutVars>
      </dgm:prSet>
      <dgm:spPr/>
      <dgm:t>
        <a:bodyPr/>
        <a:lstStyle/>
        <a:p>
          <a:endParaRPr lang="en-US"/>
        </a:p>
      </dgm:t>
    </dgm:pt>
    <dgm:pt modelId="{C86A817B-E539-DA4B-B347-591BC37719EE}" type="pres">
      <dgm:prSet presAssocID="{0CF29902-679D-EA43-906E-C4C5C3102DEF}" presName="Triangle" presStyleLbl="alignNode1" presStyleIdx="5" presStyleCnt="9"/>
      <dgm:spPr/>
      <dgm:t>
        <a:bodyPr/>
        <a:lstStyle/>
        <a:p>
          <a:endParaRPr lang="en-US"/>
        </a:p>
      </dgm:t>
    </dgm:pt>
    <dgm:pt modelId="{16F09418-EDD8-6D4E-BBE5-45C4B25BD18B}" type="pres">
      <dgm:prSet presAssocID="{C75B4802-CCD7-6443-9127-7E9AAE0CF36E}" presName="sibTrans" presStyleCnt="0"/>
      <dgm:spPr/>
      <dgm:t>
        <a:bodyPr/>
        <a:lstStyle/>
        <a:p>
          <a:endParaRPr lang="en-US"/>
        </a:p>
      </dgm:t>
    </dgm:pt>
    <dgm:pt modelId="{B5CE17A5-218B-9B4B-83F5-4E51AC5519FF}" type="pres">
      <dgm:prSet presAssocID="{C75B4802-CCD7-6443-9127-7E9AAE0CF36E}" presName="space" presStyleCnt="0"/>
      <dgm:spPr/>
      <dgm:t>
        <a:bodyPr/>
        <a:lstStyle/>
        <a:p>
          <a:endParaRPr lang="en-US"/>
        </a:p>
      </dgm:t>
    </dgm:pt>
    <dgm:pt modelId="{0C0CAD09-D756-8049-962E-426724B02993}" type="pres">
      <dgm:prSet presAssocID="{8851D28E-B82B-4149-AC3E-5DB4185CD926}" presName="composite" presStyleCnt="0"/>
      <dgm:spPr/>
      <dgm:t>
        <a:bodyPr/>
        <a:lstStyle/>
        <a:p>
          <a:endParaRPr lang="en-US"/>
        </a:p>
      </dgm:t>
    </dgm:pt>
    <dgm:pt modelId="{FE632883-25BD-EC41-8307-7FF557C8CD31}" type="pres">
      <dgm:prSet presAssocID="{8851D28E-B82B-4149-AC3E-5DB4185CD926}" presName="LShape" presStyleLbl="alignNode1" presStyleIdx="6" presStyleCnt="9"/>
      <dgm:spPr>
        <a:solidFill>
          <a:schemeClr val="accent1">
            <a:lumMod val="40000"/>
            <a:lumOff val="60000"/>
          </a:schemeClr>
        </a:solidFill>
      </dgm:spPr>
      <dgm:t>
        <a:bodyPr/>
        <a:lstStyle/>
        <a:p>
          <a:endParaRPr lang="en-US"/>
        </a:p>
      </dgm:t>
    </dgm:pt>
    <dgm:pt modelId="{4B6101A5-CD75-AA45-B411-80CC812724AE}" type="pres">
      <dgm:prSet presAssocID="{8851D28E-B82B-4149-AC3E-5DB4185CD926}" presName="ParentText" presStyleLbl="revTx" presStyleIdx="3" presStyleCnt="5">
        <dgm:presLayoutVars>
          <dgm:chMax val="0"/>
          <dgm:chPref val="0"/>
          <dgm:bulletEnabled val="1"/>
        </dgm:presLayoutVars>
      </dgm:prSet>
      <dgm:spPr/>
      <dgm:t>
        <a:bodyPr/>
        <a:lstStyle/>
        <a:p>
          <a:endParaRPr lang="en-US"/>
        </a:p>
      </dgm:t>
    </dgm:pt>
    <dgm:pt modelId="{A806337A-3C3E-A346-BAA7-352FA526D6B9}" type="pres">
      <dgm:prSet presAssocID="{8851D28E-B82B-4149-AC3E-5DB4185CD926}" presName="Triangle" presStyleLbl="alignNode1" presStyleIdx="7" presStyleCnt="9"/>
      <dgm:spPr>
        <a:solidFill>
          <a:schemeClr val="accent1">
            <a:lumMod val="40000"/>
            <a:lumOff val="60000"/>
          </a:schemeClr>
        </a:solidFill>
      </dgm:spPr>
      <dgm:t>
        <a:bodyPr/>
        <a:lstStyle/>
        <a:p>
          <a:endParaRPr lang="en-US"/>
        </a:p>
      </dgm:t>
    </dgm:pt>
    <dgm:pt modelId="{66679D28-5025-AC45-8EA3-23EC9812B5CA}" type="pres">
      <dgm:prSet presAssocID="{33CDE320-E8E9-4811-98E6-7C874A1DCFA1}" presName="sibTrans" presStyleCnt="0"/>
      <dgm:spPr/>
      <dgm:t>
        <a:bodyPr/>
        <a:lstStyle/>
        <a:p>
          <a:endParaRPr lang="en-US"/>
        </a:p>
      </dgm:t>
    </dgm:pt>
    <dgm:pt modelId="{935EBE64-F9B6-8A42-BAB9-3C8EC81470DA}" type="pres">
      <dgm:prSet presAssocID="{33CDE320-E8E9-4811-98E6-7C874A1DCFA1}" presName="space" presStyleCnt="0"/>
      <dgm:spPr/>
      <dgm:t>
        <a:bodyPr/>
        <a:lstStyle/>
        <a:p>
          <a:endParaRPr lang="en-US"/>
        </a:p>
      </dgm:t>
    </dgm:pt>
    <dgm:pt modelId="{42D654DD-C0B6-0C47-8E07-75F1C2470B96}" type="pres">
      <dgm:prSet presAssocID="{4A38DA40-1800-4358-9D71-0C9647B16220}" presName="composite" presStyleCnt="0"/>
      <dgm:spPr/>
      <dgm:t>
        <a:bodyPr/>
        <a:lstStyle/>
        <a:p>
          <a:endParaRPr lang="en-US"/>
        </a:p>
      </dgm:t>
    </dgm:pt>
    <dgm:pt modelId="{F3CB676D-466A-8340-9FB7-18C37945AB2E}" type="pres">
      <dgm:prSet presAssocID="{4A38DA40-1800-4358-9D71-0C9647B16220}" presName="LShape" presStyleLbl="alignNode1" presStyleIdx="8" presStyleCnt="9"/>
      <dgm:spPr>
        <a:solidFill>
          <a:schemeClr val="accent1">
            <a:lumMod val="20000"/>
            <a:lumOff val="80000"/>
          </a:schemeClr>
        </a:solidFill>
      </dgm:spPr>
      <dgm:t>
        <a:bodyPr/>
        <a:lstStyle/>
        <a:p>
          <a:endParaRPr lang="en-US"/>
        </a:p>
      </dgm:t>
    </dgm:pt>
    <dgm:pt modelId="{7F1D8FEF-B70F-5F48-A06A-0F7CF0B4D872}" type="pres">
      <dgm:prSet presAssocID="{4A38DA40-1800-4358-9D71-0C9647B16220}" presName="ParentText" presStyleLbl="revTx" presStyleIdx="4" presStyleCnt="5" custLinFactNeighborX="1641" custLinFactNeighborY="4265">
        <dgm:presLayoutVars>
          <dgm:chMax val="0"/>
          <dgm:chPref val="0"/>
          <dgm:bulletEnabled val="1"/>
        </dgm:presLayoutVars>
      </dgm:prSet>
      <dgm:spPr/>
      <dgm:t>
        <a:bodyPr/>
        <a:lstStyle/>
        <a:p>
          <a:endParaRPr lang="en-US"/>
        </a:p>
      </dgm:t>
    </dgm:pt>
  </dgm:ptLst>
  <dgm:cxnLst>
    <dgm:cxn modelId="{5CFF3275-1DE7-44A2-9EF2-C6E4700ED068}" srcId="{7CB7F5B5-FFC7-EC46-B505-E5F6D799EDF4}" destId="{8851D28E-B82B-4149-AC3E-5DB4185CD926}" srcOrd="3" destOrd="0" parTransId="{66A64DE9-AB61-4EB1-AE13-44F61DF8C114}" sibTransId="{33CDE320-E8E9-4811-98E6-7C874A1DCFA1}"/>
    <dgm:cxn modelId="{09F5B945-4153-7147-BC39-0FB25DA818B5}" srcId="{7CB7F5B5-FFC7-EC46-B505-E5F6D799EDF4}" destId="{0CF29902-679D-EA43-906E-C4C5C3102DEF}" srcOrd="2" destOrd="0" parTransId="{FC7DA45D-0FD9-5A40-B637-E2CF99DB7E03}" sibTransId="{C75B4802-CCD7-6443-9127-7E9AAE0CF36E}"/>
    <dgm:cxn modelId="{A5AAE7D4-7FE3-4787-AD16-BFB1E8304CFC}" srcId="{7CB7F5B5-FFC7-EC46-B505-E5F6D799EDF4}" destId="{4A38DA40-1800-4358-9D71-0C9647B16220}" srcOrd="4" destOrd="0" parTransId="{7A44579D-547E-42B7-B1A0-B10CD01D76AE}" sibTransId="{9CFC0A64-7F50-4C71-9292-E3006457BD4A}"/>
    <dgm:cxn modelId="{4865EE12-23D8-CF4E-9092-7C15AA3035E5}" type="presOf" srcId="{4A38DA40-1800-4358-9D71-0C9647B16220}" destId="{7F1D8FEF-B70F-5F48-A06A-0F7CF0B4D872}" srcOrd="0" destOrd="0" presId="urn:microsoft.com/office/officeart/2009/3/layout/StepUpProcess"/>
    <dgm:cxn modelId="{ECD53F11-CF21-814F-A9D9-C367FE4C1DFC}" type="presOf" srcId="{C9554FC5-DB75-415A-AD43-749C8EC5BAE4}" destId="{AC1FDA30-A9D8-344C-ADE3-C1FB4AF7D1F4}" srcOrd="0" destOrd="0" presId="urn:microsoft.com/office/officeart/2009/3/layout/StepUpProcess"/>
    <dgm:cxn modelId="{77F9BD89-6FCC-4C42-89B7-A0FA1217C9E5}" type="presOf" srcId="{0CF29902-679D-EA43-906E-C4C5C3102DEF}" destId="{7D22C92D-1B33-F247-8E0C-0BB8E44DADB5}" srcOrd="0" destOrd="0" presId="urn:microsoft.com/office/officeart/2009/3/layout/StepUpProcess"/>
    <dgm:cxn modelId="{3ECA4A1F-935F-44A3-BCBF-DDBBB4470A03}" srcId="{7CB7F5B5-FFC7-EC46-B505-E5F6D799EDF4}" destId="{CBE6D5AA-2AC5-4A6B-8FE3-D32BBA09FE9D}" srcOrd="0" destOrd="0" parTransId="{96919452-2625-41F9-B97D-5594B7550C82}" sibTransId="{D5444CDA-1F39-48D2-9CB4-93A7CC2A5A64}"/>
    <dgm:cxn modelId="{89DD6F7E-9478-9042-8108-9058F1D9AEF6}" type="presOf" srcId="{7CB7F5B5-FFC7-EC46-B505-E5F6D799EDF4}" destId="{EED88AF8-38D1-1142-B135-9FC121CE82C7}" srcOrd="0" destOrd="0" presId="urn:microsoft.com/office/officeart/2009/3/layout/StepUpProcess"/>
    <dgm:cxn modelId="{2A732A7E-C56F-534F-9F9F-B958A865325E}" type="presOf" srcId="{8851D28E-B82B-4149-AC3E-5DB4185CD926}" destId="{4B6101A5-CD75-AA45-B411-80CC812724AE}" srcOrd="0" destOrd="0" presId="urn:microsoft.com/office/officeart/2009/3/layout/StepUpProcess"/>
    <dgm:cxn modelId="{FE7941D2-CD73-0949-A963-B6763B347B1A}" type="presOf" srcId="{CBE6D5AA-2AC5-4A6B-8FE3-D32BBA09FE9D}" destId="{6006878D-23BB-E748-AD7C-E1105DD8F1F1}" srcOrd="0" destOrd="0" presId="urn:microsoft.com/office/officeart/2009/3/layout/StepUpProcess"/>
    <dgm:cxn modelId="{1C4ABC2B-6944-418B-B222-FCAABD10A399}" srcId="{7CB7F5B5-FFC7-EC46-B505-E5F6D799EDF4}" destId="{C9554FC5-DB75-415A-AD43-749C8EC5BAE4}" srcOrd="1" destOrd="0" parTransId="{B159C816-02D8-47F0-8CB0-57ADCF6062B0}" sibTransId="{83051129-2326-4A2E-86CC-3BC4325B8464}"/>
    <dgm:cxn modelId="{4152D2CE-A62E-FD4B-8163-4F2AC97E00AB}" type="presParOf" srcId="{EED88AF8-38D1-1142-B135-9FC121CE82C7}" destId="{D84BD05F-FC67-2C4A-833F-DA6C2DCD76FB}" srcOrd="0" destOrd="0" presId="urn:microsoft.com/office/officeart/2009/3/layout/StepUpProcess"/>
    <dgm:cxn modelId="{098B6194-357C-9B48-8E42-D18A277115D0}" type="presParOf" srcId="{D84BD05F-FC67-2C4A-833F-DA6C2DCD76FB}" destId="{D3339F60-5AC9-4D4F-ACA8-047C7C0B42E0}" srcOrd="0" destOrd="0" presId="urn:microsoft.com/office/officeart/2009/3/layout/StepUpProcess"/>
    <dgm:cxn modelId="{B8F06EFB-91D3-2B4B-9A27-0A0836999D89}" type="presParOf" srcId="{D84BD05F-FC67-2C4A-833F-DA6C2DCD76FB}" destId="{6006878D-23BB-E748-AD7C-E1105DD8F1F1}" srcOrd="1" destOrd="0" presId="urn:microsoft.com/office/officeart/2009/3/layout/StepUpProcess"/>
    <dgm:cxn modelId="{FA50AB40-510D-1047-9F53-B9FB368B399E}" type="presParOf" srcId="{D84BD05F-FC67-2C4A-833F-DA6C2DCD76FB}" destId="{DC255415-0541-194E-9B4B-FAA81E17C82F}" srcOrd="2" destOrd="0" presId="urn:microsoft.com/office/officeart/2009/3/layout/StepUpProcess"/>
    <dgm:cxn modelId="{CB709250-F1D5-DF48-9EC8-E4D3FA1D02F5}" type="presParOf" srcId="{EED88AF8-38D1-1142-B135-9FC121CE82C7}" destId="{1734D8C7-9AC8-6341-B125-A95A33BB93EA}" srcOrd="1" destOrd="0" presId="urn:microsoft.com/office/officeart/2009/3/layout/StepUpProcess"/>
    <dgm:cxn modelId="{96008BB3-13E6-5149-A4D1-A422E8ED58B5}" type="presParOf" srcId="{1734D8C7-9AC8-6341-B125-A95A33BB93EA}" destId="{B2ED6F8C-5CD3-7249-9418-BECC451FAC05}" srcOrd="0" destOrd="0" presId="urn:microsoft.com/office/officeart/2009/3/layout/StepUpProcess"/>
    <dgm:cxn modelId="{023007D5-9557-9248-A803-7A2A762BF83E}" type="presParOf" srcId="{EED88AF8-38D1-1142-B135-9FC121CE82C7}" destId="{3E482FB7-F69F-1140-B065-06FC06853B9E}" srcOrd="2" destOrd="0" presId="urn:microsoft.com/office/officeart/2009/3/layout/StepUpProcess"/>
    <dgm:cxn modelId="{503D9B38-BA83-0948-ABA0-B804D04A7E40}" type="presParOf" srcId="{3E482FB7-F69F-1140-B065-06FC06853B9E}" destId="{75C6255B-9295-7744-B314-EFCD213A8B3D}" srcOrd="0" destOrd="0" presId="urn:microsoft.com/office/officeart/2009/3/layout/StepUpProcess"/>
    <dgm:cxn modelId="{2D7E3B3B-7962-094D-8C66-C13CA9A94985}" type="presParOf" srcId="{3E482FB7-F69F-1140-B065-06FC06853B9E}" destId="{AC1FDA30-A9D8-344C-ADE3-C1FB4AF7D1F4}" srcOrd="1" destOrd="0" presId="urn:microsoft.com/office/officeart/2009/3/layout/StepUpProcess"/>
    <dgm:cxn modelId="{551F46E8-04FF-6144-91A5-351B1E3D3B1A}" type="presParOf" srcId="{3E482FB7-F69F-1140-B065-06FC06853B9E}" destId="{C6F4B77D-FC5A-B345-B80B-AFB1219D2D12}" srcOrd="2" destOrd="0" presId="urn:microsoft.com/office/officeart/2009/3/layout/StepUpProcess"/>
    <dgm:cxn modelId="{F7694812-B0E0-6B46-A0BF-FBEB0E225B22}" type="presParOf" srcId="{EED88AF8-38D1-1142-B135-9FC121CE82C7}" destId="{E8B8A7FD-8AEE-9C45-9847-5C58A297DF4E}" srcOrd="3" destOrd="0" presId="urn:microsoft.com/office/officeart/2009/3/layout/StepUpProcess"/>
    <dgm:cxn modelId="{A34D2725-CE1B-6D43-B1D0-28A06954CFD2}" type="presParOf" srcId="{E8B8A7FD-8AEE-9C45-9847-5C58A297DF4E}" destId="{5385D10B-1F15-6943-9455-AA1926E03B72}" srcOrd="0" destOrd="0" presId="urn:microsoft.com/office/officeart/2009/3/layout/StepUpProcess"/>
    <dgm:cxn modelId="{3E955C39-1A88-7F49-AF25-5360BD882318}" type="presParOf" srcId="{EED88AF8-38D1-1142-B135-9FC121CE82C7}" destId="{7349887C-C0BE-C24E-8C0F-082AE50BE404}" srcOrd="4" destOrd="0" presId="urn:microsoft.com/office/officeart/2009/3/layout/StepUpProcess"/>
    <dgm:cxn modelId="{00E04FD5-7FDC-444C-BD8C-FC2E02D3D61D}" type="presParOf" srcId="{7349887C-C0BE-C24E-8C0F-082AE50BE404}" destId="{C4A20368-6BB9-DA44-8FC8-C22AA7CAA169}" srcOrd="0" destOrd="0" presId="urn:microsoft.com/office/officeart/2009/3/layout/StepUpProcess"/>
    <dgm:cxn modelId="{E76ED79D-DEB5-1D4E-9E67-AF052FA32C53}" type="presParOf" srcId="{7349887C-C0BE-C24E-8C0F-082AE50BE404}" destId="{7D22C92D-1B33-F247-8E0C-0BB8E44DADB5}" srcOrd="1" destOrd="0" presId="urn:microsoft.com/office/officeart/2009/3/layout/StepUpProcess"/>
    <dgm:cxn modelId="{7E74E0CF-C020-3545-9511-C65367D3C183}" type="presParOf" srcId="{7349887C-C0BE-C24E-8C0F-082AE50BE404}" destId="{C86A817B-E539-DA4B-B347-591BC37719EE}" srcOrd="2" destOrd="0" presId="urn:microsoft.com/office/officeart/2009/3/layout/StepUpProcess"/>
    <dgm:cxn modelId="{99A55BA5-CA17-7840-B8D2-53E62673E626}" type="presParOf" srcId="{EED88AF8-38D1-1142-B135-9FC121CE82C7}" destId="{16F09418-EDD8-6D4E-BBE5-45C4B25BD18B}" srcOrd="5" destOrd="0" presId="urn:microsoft.com/office/officeart/2009/3/layout/StepUpProcess"/>
    <dgm:cxn modelId="{26ABA5F1-F58E-4748-A2F0-A3D2A8D02017}" type="presParOf" srcId="{16F09418-EDD8-6D4E-BBE5-45C4B25BD18B}" destId="{B5CE17A5-218B-9B4B-83F5-4E51AC5519FF}" srcOrd="0" destOrd="0" presId="urn:microsoft.com/office/officeart/2009/3/layout/StepUpProcess"/>
    <dgm:cxn modelId="{16E300EB-6496-5F4B-83D1-E5433919BC2F}" type="presParOf" srcId="{EED88AF8-38D1-1142-B135-9FC121CE82C7}" destId="{0C0CAD09-D756-8049-962E-426724B02993}" srcOrd="6" destOrd="0" presId="urn:microsoft.com/office/officeart/2009/3/layout/StepUpProcess"/>
    <dgm:cxn modelId="{B950CB44-A6E3-BC40-824D-EE9C6FAB416A}" type="presParOf" srcId="{0C0CAD09-D756-8049-962E-426724B02993}" destId="{FE632883-25BD-EC41-8307-7FF557C8CD31}" srcOrd="0" destOrd="0" presId="urn:microsoft.com/office/officeart/2009/3/layout/StepUpProcess"/>
    <dgm:cxn modelId="{3F3DF9EB-42F8-BD4D-ABF2-8FC841977F14}" type="presParOf" srcId="{0C0CAD09-D756-8049-962E-426724B02993}" destId="{4B6101A5-CD75-AA45-B411-80CC812724AE}" srcOrd="1" destOrd="0" presId="urn:microsoft.com/office/officeart/2009/3/layout/StepUpProcess"/>
    <dgm:cxn modelId="{F454666C-129C-B644-9CDB-AB5F8086FD15}" type="presParOf" srcId="{0C0CAD09-D756-8049-962E-426724B02993}" destId="{A806337A-3C3E-A346-BAA7-352FA526D6B9}" srcOrd="2" destOrd="0" presId="urn:microsoft.com/office/officeart/2009/3/layout/StepUpProcess"/>
    <dgm:cxn modelId="{9E60756A-238B-C742-9B18-8BB8C4335927}" type="presParOf" srcId="{EED88AF8-38D1-1142-B135-9FC121CE82C7}" destId="{66679D28-5025-AC45-8EA3-23EC9812B5CA}" srcOrd="7" destOrd="0" presId="urn:microsoft.com/office/officeart/2009/3/layout/StepUpProcess"/>
    <dgm:cxn modelId="{CFDAD002-8C31-BD47-80E1-1F95001FD5E9}" type="presParOf" srcId="{66679D28-5025-AC45-8EA3-23EC9812B5CA}" destId="{935EBE64-F9B6-8A42-BAB9-3C8EC81470DA}" srcOrd="0" destOrd="0" presId="urn:microsoft.com/office/officeart/2009/3/layout/StepUpProcess"/>
    <dgm:cxn modelId="{17F2F134-B5B8-4744-87E2-6379A3B72D48}" type="presParOf" srcId="{EED88AF8-38D1-1142-B135-9FC121CE82C7}" destId="{42D654DD-C0B6-0C47-8E07-75F1C2470B96}" srcOrd="8" destOrd="0" presId="urn:microsoft.com/office/officeart/2009/3/layout/StepUpProcess"/>
    <dgm:cxn modelId="{AD644C26-BF3C-1643-9538-B405ADEED8EB}" type="presParOf" srcId="{42D654DD-C0B6-0C47-8E07-75F1C2470B96}" destId="{F3CB676D-466A-8340-9FB7-18C37945AB2E}" srcOrd="0" destOrd="0" presId="urn:microsoft.com/office/officeart/2009/3/layout/StepUpProcess"/>
    <dgm:cxn modelId="{C010ADD1-DC2A-1D4F-A1A1-F229F17F4766}" type="presParOf" srcId="{42D654DD-C0B6-0C47-8E07-75F1C2470B96}" destId="{7F1D8FEF-B70F-5F48-A06A-0F7CF0B4D87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AA6BFD8-765B-49EA-9E74-A8DC347F4778}" type="datetimeFigureOut">
              <a:rPr lang="en-US"/>
              <a:pPr>
                <a:defRPr/>
              </a:pPr>
              <a:t>2/16/2017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7008C64-8661-477A-8B62-FBB951EF8241}" type="slidenum">
              <a:rPr lang="en-US"/>
              <a:pPr>
                <a:defRPr/>
              </a:pPr>
              <a:t>‹#›</a:t>
            </a:fld>
            <a:endParaRPr lang="en-US"/>
          </a:p>
        </p:txBody>
      </p:sp>
    </p:spTree>
    <p:extLst>
      <p:ext uri="{BB962C8B-B14F-4D97-AF65-F5344CB8AC3E}">
        <p14:creationId xmlns:p14="http://schemas.microsoft.com/office/powerpoint/2010/main" val="10875895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ail.google.com/mail/u/0/#m_1897003589084027973_m_-3758694669026256264__edn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fontAlgn="base">
              <a:spcBef>
                <a:spcPct val="0"/>
              </a:spcBef>
              <a:spcAft>
                <a:spcPct val="0"/>
              </a:spcAft>
            </a:pPr>
            <a:fld id="{EE85FA5F-91CA-4DF0-A67A-4D51E407E240}" type="slidenum">
              <a:rPr lang="en-US" altLang="en-US">
                <a:latin typeface="Calibri" pitchFamily="34" charset="0"/>
              </a:rPr>
              <a:pPr fontAlgn="base">
                <a:spcBef>
                  <a:spcPct val="0"/>
                </a:spcBef>
                <a:spcAft>
                  <a:spcPct val="0"/>
                </a:spcAft>
              </a:pPr>
              <a:t>1</a:t>
            </a:fld>
            <a:endParaRPr lang="en-US" altLang="en-US">
              <a:latin typeface="Calibri" pitchFamily="34" charset="0"/>
            </a:endParaRPr>
          </a:p>
        </p:txBody>
      </p:sp>
    </p:spTree>
    <p:extLst>
      <p:ext uri="{BB962C8B-B14F-4D97-AF65-F5344CB8AC3E}">
        <p14:creationId xmlns:p14="http://schemas.microsoft.com/office/powerpoint/2010/main" val="57299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fontAlgn="base">
              <a:spcBef>
                <a:spcPct val="0"/>
              </a:spcBef>
              <a:spcAft>
                <a:spcPct val="0"/>
              </a:spcAft>
            </a:pPr>
            <a:fld id="{C948E694-9D2B-4220-946C-507FD1B734A0}" type="slidenum">
              <a:rPr lang="en-US" altLang="en-US">
                <a:latin typeface="Calibri" pitchFamily="34" charset="0"/>
              </a:rPr>
              <a:pPr fontAlgn="base">
                <a:spcBef>
                  <a:spcPct val="0"/>
                </a:spcBef>
                <a:spcAft>
                  <a:spcPct val="0"/>
                </a:spcAft>
              </a:pPr>
              <a:t>10</a:t>
            </a:fld>
            <a:endParaRPr lang="en-US" altLang="en-US">
              <a:latin typeface="Calibri" pitchFamily="34" charset="0"/>
            </a:endParaRPr>
          </a:p>
        </p:txBody>
      </p:sp>
    </p:spTree>
    <p:extLst>
      <p:ext uri="{BB962C8B-B14F-4D97-AF65-F5344CB8AC3E}">
        <p14:creationId xmlns:p14="http://schemas.microsoft.com/office/powerpoint/2010/main" val="70616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11</a:t>
            </a:fld>
            <a:endParaRPr lang="en-US"/>
          </a:p>
        </p:txBody>
      </p:sp>
    </p:spTree>
    <p:extLst>
      <p:ext uri="{BB962C8B-B14F-4D97-AF65-F5344CB8AC3E}">
        <p14:creationId xmlns:p14="http://schemas.microsoft.com/office/powerpoint/2010/main" val="56315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140 responding</a:t>
            </a:r>
            <a:r>
              <a:rPr lang="en-US" baseline="0" dirty="0" smtClean="0"/>
              <a:t> organizations in both states</a:t>
            </a:r>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12</a:t>
            </a:fld>
            <a:endParaRPr lang="en-US"/>
          </a:p>
        </p:txBody>
      </p:sp>
    </p:spTree>
    <p:extLst>
      <p:ext uri="{BB962C8B-B14F-4D97-AF65-F5344CB8AC3E}">
        <p14:creationId xmlns:p14="http://schemas.microsoft.com/office/powerpoint/2010/main" val="55999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13</a:t>
            </a:fld>
            <a:endParaRPr lang="en-US"/>
          </a:p>
        </p:txBody>
      </p:sp>
    </p:spTree>
    <p:extLst>
      <p:ext uri="{BB962C8B-B14F-4D97-AF65-F5344CB8AC3E}">
        <p14:creationId xmlns:p14="http://schemas.microsoft.com/office/powerpoint/2010/main" val="972408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u="sng" dirty="0" smtClean="0">
                <a:latin typeface="Gill Sans MT" charset="0"/>
                <a:ea typeface="Gill Sans MT" charset="0"/>
                <a:cs typeface="Gill Sans MT" charset="0"/>
              </a:rPr>
              <a:t>Active Purchasing:</a:t>
            </a:r>
            <a:r>
              <a:rPr lang="en-US" b="1" dirty="0" smtClean="0">
                <a:latin typeface="Gill Sans MT" charset="0"/>
                <a:ea typeface="Gill Sans MT" charset="0"/>
                <a:cs typeface="Gill Sans MT" charset="0"/>
              </a:rPr>
              <a:t> </a:t>
            </a:r>
            <a:r>
              <a:rPr lang="en-US" dirty="0" smtClean="0">
                <a:solidFill>
                  <a:schemeClr val="tx2"/>
                </a:solidFill>
                <a:latin typeface="Gill Sans MT" charset="0"/>
                <a:ea typeface="Gill Sans MT" charset="0"/>
                <a:cs typeface="Gill Sans MT" charset="0"/>
              </a:rPr>
              <a:t>managing plan offerings by selectively contracting with carriers or negotiating price discounts</a:t>
            </a:r>
          </a:p>
          <a:p>
            <a:r>
              <a:rPr lang="en-US" dirty="0" smtClean="0"/>
              <a:t>CA = Active Purchaser; CT = Not an Active Purchaser</a:t>
            </a:r>
          </a:p>
          <a:p>
            <a:endParaRPr lang="en-US" sz="1200" b="1" u="sng" dirty="0" smtClean="0">
              <a:latin typeface="Gill Sans MT" charset="0"/>
              <a:ea typeface="Gill Sans MT" charset="0"/>
              <a:cs typeface="Gill Sans MT" charset="0"/>
            </a:endParaRPr>
          </a:p>
          <a:p>
            <a:r>
              <a:rPr lang="en-US" sz="1200" b="1" u="sng" dirty="0" smtClean="0">
                <a:latin typeface="Gill Sans MT" charset="0"/>
                <a:ea typeface="Gill Sans MT" charset="0"/>
                <a:cs typeface="Gill Sans MT" charset="0"/>
              </a:rPr>
              <a:t>Plan Management Equity Initiatives in California:</a:t>
            </a:r>
          </a:p>
          <a:p>
            <a:pPr marL="285750" indent="-285750">
              <a:buFont typeface="Arial" charset="0"/>
              <a:buChar char="•"/>
            </a:pPr>
            <a:r>
              <a:rPr lang="en-US" sz="1200" dirty="0" smtClean="0">
                <a:solidFill>
                  <a:schemeClr val="tx2"/>
                </a:solidFill>
                <a:latin typeface="Gill Sans MT" charset="0"/>
                <a:ea typeface="Gill Sans MT" charset="0"/>
                <a:cs typeface="Gill Sans MT" charset="0"/>
              </a:rPr>
              <a:t>Since 2013, plans required to collect race/ethnic data using standard tool</a:t>
            </a:r>
          </a:p>
          <a:p>
            <a:pPr marL="285750" indent="-285750">
              <a:buFont typeface="Arial" charset="0"/>
              <a:buChar char="•"/>
            </a:pPr>
            <a:r>
              <a:rPr lang="en-US" sz="1200" dirty="0" smtClean="0">
                <a:solidFill>
                  <a:schemeClr val="tx2"/>
                </a:solidFill>
                <a:latin typeface="Gill Sans MT" charset="0"/>
                <a:ea typeface="Gill Sans MT" charset="0"/>
                <a:cs typeface="Gill Sans MT" charset="0"/>
              </a:rPr>
              <a:t>By 2019, plans must achieve </a:t>
            </a:r>
            <a:r>
              <a:rPr lang="en-US" sz="1200" b="1" dirty="0" smtClean="0">
                <a:solidFill>
                  <a:schemeClr val="tx2"/>
                </a:solidFill>
                <a:latin typeface="Gill Sans MT" charset="0"/>
                <a:ea typeface="Gill Sans MT" charset="0"/>
                <a:cs typeface="Gill Sans MT" charset="0"/>
              </a:rPr>
              <a:t>at least 80% response rate </a:t>
            </a:r>
            <a:r>
              <a:rPr lang="en-US" sz="1200" dirty="0" smtClean="0">
                <a:solidFill>
                  <a:schemeClr val="tx2"/>
                </a:solidFill>
                <a:latin typeface="Gill Sans MT" charset="0"/>
                <a:ea typeface="Gill Sans MT" charset="0"/>
                <a:cs typeface="Gill Sans MT" charset="0"/>
              </a:rPr>
              <a:t>to self-reported race/ethnicity questions. </a:t>
            </a:r>
          </a:p>
          <a:p>
            <a:pPr marL="285750" indent="-285750">
              <a:buFont typeface="Arial" charset="0"/>
              <a:buChar char="•"/>
            </a:pPr>
            <a:r>
              <a:rPr lang="en-US" sz="1200" dirty="0" smtClean="0">
                <a:solidFill>
                  <a:schemeClr val="tx2"/>
                </a:solidFill>
                <a:latin typeface="Gill Sans MT" charset="0"/>
                <a:ea typeface="Gill Sans MT" charset="0"/>
                <a:cs typeface="Gill Sans MT" charset="0"/>
              </a:rPr>
              <a:t>In 2016, announced new </a:t>
            </a:r>
            <a:r>
              <a:rPr lang="en-US" sz="1200" b="1" dirty="0" smtClean="0">
                <a:solidFill>
                  <a:schemeClr val="tx2"/>
                </a:solidFill>
                <a:latin typeface="Gill Sans MT" charset="0"/>
                <a:ea typeface="Gill Sans MT" charset="0"/>
                <a:cs typeface="Gill Sans MT" charset="0"/>
              </a:rPr>
              <a:t>incentives for disparities reduction</a:t>
            </a:r>
            <a:r>
              <a:rPr lang="en-US" sz="1200" dirty="0" smtClean="0">
                <a:solidFill>
                  <a:schemeClr val="tx2"/>
                </a:solidFill>
                <a:latin typeface="Gill Sans MT" charset="0"/>
                <a:ea typeface="Gill Sans MT" charset="0"/>
                <a:cs typeface="Gill Sans MT" charset="0"/>
              </a:rPr>
              <a:t> in 4 health outcomes: asthma, depression, hypertension, diabetes.</a:t>
            </a:r>
          </a:p>
          <a:p>
            <a:endParaRPr lang="en-US" dirty="0" smtClean="0"/>
          </a:p>
          <a:p>
            <a:r>
              <a:rPr lang="en-US" dirty="0" smtClean="0"/>
              <a:t>Timely Access to Care -states have regulations that are designed to help make sure that health plan networks can provide enrollees with access to care in a timely manner. California: State regulations require HMOs and many PPOs5 to ensure that enrollees are offered appointments within the following time frames: Within 10 business days of a request for </a:t>
            </a:r>
            <a:r>
              <a:rPr lang="en-US" dirty="0" err="1" smtClean="0"/>
              <a:t>nonurgent</a:t>
            </a:r>
            <a:r>
              <a:rPr lang="en-US" dirty="0" smtClean="0"/>
              <a:t> primary care appointments » Within 15 business days of a request for an appointment with a specialist » Within 10 business days of a request for an appointment with a non-physician mental health care provider » Within 15 business days of a request for a non-urgent appointment for other (“ancillary”) services for the diagnosis or treatment of an injury, illness, or other health condition These wait times may be shortened or extended as clinically appropriate based on the opinion of a qualified health care professional acting within the scope of his or her practice, consistent with professionally recognized standards of care. If the wait time is extended, it must be noted in the “relevant record“ that a longer wait time will not have a detrimental impact on the health of the enrollee.6</a:t>
            </a:r>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14</a:t>
            </a:fld>
            <a:endParaRPr lang="en-US"/>
          </a:p>
        </p:txBody>
      </p:sp>
    </p:spTree>
    <p:extLst>
      <p:ext uri="{BB962C8B-B14F-4D97-AF65-F5344CB8AC3E}">
        <p14:creationId xmlns:p14="http://schemas.microsoft.com/office/powerpoint/2010/main" val="301010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15</a:t>
            </a:fld>
            <a:endParaRPr lang="en-US"/>
          </a:p>
        </p:txBody>
      </p:sp>
    </p:spTree>
    <p:extLst>
      <p:ext uri="{BB962C8B-B14F-4D97-AF65-F5344CB8AC3E}">
        <p14:creationId xmlns:p14="http://schemas.microsoft.com/office/powerpoint/2010/main" val="93235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16</a:t>
            </a:fld>
            <a:endParaRPr lang="en-US"/>
          </a:p>
        </p:txBody>
      </p:sp>
    </p:spTree>
    <p:extLst>
      <p:ext uri="{BB962C8B-B14F-4D97-AF65-F5344CB8AC3E}">
        <p14:creationId xmlns:p14="http://schemas.microsoft.com/office/powerpoint/2010/main" val="136020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Access Health CT </a:t>
            </a:r>
            <a:r>
              <a:rPr lang="en-US" b="0" baseline="0" dirty="0" smtClean="0"/>
              <a:t>does not maintain data on the r/e/l diversity of its assisters; Covered California tracks the diversity of its assisters by Language only. Enrollment assistance organizations in California are tracked by race/ethnicity, language, and LGBTQ.</a:t>
            </a:r>
          </a:p>
          <a:p>
            <a:endParaRPr lang="en-US" b="0" baseline="0" dirty="0" smtClean="0"/>
          </a:p>
          <a:p>
            <a:r>
              <a:rPr lang="en-US" b="0" baseline="0" dirty="0" smtClean="0"/>
              <a:t>According to California’s enrollment assister language data: about half of certified counselors are </a:t>
            </a:r>
            <a:r>
              <a:rPr lang="en-US" b="0" baseline="0" dirty="0" err="1" smtClean="0"/>
              <a:t>spanish</a:t>
            </a:r>
            <a:r>
              <a:rPr lang="en-US" b="0" baseline="0" dirty="0" smtClean="0"/>
              <a:t>-speaking, roughly 5-10% speak Asian languages.</a:t>
            </a:r>
          </a:p>
          <a:p>
            <a:endParaRPr lang="en-US" b="0" baseline="0" dirty="0" smtClean="0"/>
          </a:p>
          <a:p>
            <a:r>
              <a:rPr lang="en-US" sz="1200" dirty="0" smtClean="0">
                <a:solidFill>
                  <a:schemeClr val="tx2"/>
                </a:solidFill>
                <a:latin typeface="Gill Sans MT" panose="020B0502020104020203" pitchFamily="34" charset="0"/>
              </a:rPr>
              <a:t>Nearly all of Covered California’s Navigator grantee</a:t>
            </a:r>
            <a:r>
              <a:rPr lang="en-US" sz="1200" baseline="0" dirty="0" smtClean="0">
                <a:solidFill>
                  <a:schemeClr val="tx2"/>
                </a:solidFill>
                <a:latin typeface="Gill Sans MT" panose="020B0502020104020203" pitchFamily="34" charset="0"/>
              </a:rPr>
              <a:t> organizations </a:t>
            </a:r>
            <a:r>
              <a:rPr lang="en-US" sz="1200" dirty="0" smtClean="0">
                <a:solidFill>
                  <a:schemeClr val="tx2"/>
                </a:solidFill>
                <a:latin typeface="Gill Sans MT" panose="020B0502020104020203" pitchFamily="34" charset="0"/>
              </a:rPr>
              <a:t>say they target Latinos (95%) and Blacks</a:t>
            </a:r>
            <a:r>
              <a:rPr lang="en-US" sz="1200" baseline="0" dirty="0" smtClean="0">
                <a:solidFill>
                  <a:schemeClr val="tx2"/>
                </a:solidFill>
                <a:latin typeface="Gill Sans MT" panose="020B0502020104020203" pitchFamily="34" charset="0"/>
              </a:rPr>
              <a:t> (89%)</a:t>
            </a:r>
            <a:r>
              <a:rPr lang="en-US" sz="1200" dirty="0" smtClean="0">
                <a:solidFill>
                  <a:schemeClr val="tx2"/>
                </a:solidFill>
                <a:latin typeface="Gill Sans MT" panose="020B0502020104020203" pitchFamily="34" charset="0"/>
              </a:rPr>
              <a:t>, and the majority target Asians (78%). Fewer say they target other races (47%) and LGBTQ consumers (11%).</a:t>
            </a:r>
            <a:endParaRPr lang="en-US" b="0" baseline="0" dirty="0" smtClean="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17</a:t>
            </a:fld>
            <a:endParaRPr lang="en-US"/>
          </a:p>
        </p:txBody>
      </p:sp>
    </p:spTree>
    <p:extLst>
      <p:ext uri="{BB962C8B-B14F-4D97-AF65-F5344CB8AC3E}">
        <p14:creationId xmlns:p14="http://schemas.microsoft.com/office/powerpoint/2010/main" val="186027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18</a:t>
            </a:fld>
            <a:endParaRPr lang="en-US"/>
          </a:p>
        </p:txBody>
      </p:sp>
    </p:spTree>
    <p:extLst>
      <p:ext uri="{BB962C8B-B14F-4D97-AF65-F5344CB8AC3E}">
        <p14:creationId xmlns:p14="http://schemas.microsoft.com/office/powerpoint/2010/main" val="1177132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19</a:t>
            </a:fld>
            <a:endParaRPr lang="en-US"/>
          </a:p>
        </p:txBody>
      </p:sp>
    </p:spTree>
    <p:extLst>
      <p:ext uri="{BB962C8B-B14F-4D97-AF65-F5344CB8AC3E}">
        <p14:creationId xmlns:p14="http://schemas.microsoft.com/office/powerpoint/2010/main" val="78608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a:t>
            </a:fld>
            <a:endParaRPr lang="en-US"/>
          </a:p>
        </p:txBody>
      </p:sp>
    </p:spTree>
    <p:extLst>
      <p:ext uri="{BB962C8B-B14F-4D97-AF65-F5344CB8AC3E}">
        <p14:creationId xmlns:p14="http://schemas.microsoft.com/office/powerpoint/2010/main" val="89802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20</a:t>
            </a:fld>
            <a:endParaRPr lang="en-US"/>
          </a:p>
        </p:txBody>
      </p:sp>
    </p:spTree>
    <p:extLst>
      <p:ext uri="{BB962C8B-B14F-4D97-AF65-F5344CB8AC3E}">
        <p14:creationId xmlns:p14="http://schemas.microsoft.com/office/powerpoint/2010/main" val="1726040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21</a:t>
            </a:fld>
            <a:endParaRPr lang="en-US"/>
          </a:p>
        </p:txBody>
      </p:sp>
    </p:spTree>
    <p:extLst>
      <p:ext uri="{BB962C8B-B14F-4D97-AF65-F5344CB8AC3E}">
        <p14:creationId xmlns:p14="http://schemas.microsoft.com/office/powerpoint/2010/main" val="1346571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22</a:t>
            </a:fld>
            <a:endParaRPr lang="en-US"/>
          </a:p>
        </p:txBody>
      </p:sp>
    </p:spTree>
    <p:extLst>
      <p:ext uri="{BB962C8B-B14F-4D97-AF65-F5344CB8AC3E}">
        <p14:creationId xmlns:p14="http://schemas.microsoft.com/office/powerpoint/2010/main" val="164125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23</a:t>
            </a:fld>
            <a:endParaRPr lang="en-US"/>
          </a:p>
        </p:txBody>
      </p:sp>
    </p:spTree>
    <p:extLst>
      <p:ext uri="{BB962C8B-B14F-4D97-AF65-F5344CB8AC3E}">
        <p14:creationId xmlns:p14="http://schemas.microsoft.com/office/powerpoint/2010/main" val="7893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24</a:t>
            </a:fld>
            <a:endParaRPr lang="en-US"/>
          </a:p>
        </p:txBody>
      </p:sp>
    </p:spTree>
    <p:extLst>
      <p:ext uri="{BB962C8B-B14F-4D97-AF65-F5344CB8AC3E}">
        <p14:creationId xmlns:p14="http://schemas.microsoft.com/office/powerpoint/2010/main" val="1660243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California’s initiatives</a:t>
            </a:r>
            <a:r>
              <a:rPr lang="en-US" b="1" u="sng" baseline="0" dirty="0"/>
              <a:t> (April 2016):</a:t>
            </a:r>
          </a:p>
          <a:p>
            <a:r>
              <a:rPr lang="en-US" sz="1200" b="0" i="0" kern="1200" dirty="0">
                <a:solidFill>
                  <a:schemeClr val="tx1"/>
                </a:solidFill>
                <a:effectLst/>
                <a:latin typeface="+mn-lt"/>
                <a:ea typeface="+mn-ea"/>
                <a:cs typeface="+mn-cs"/>
              </a:rPr>
              <a:t>This historic new initiative places a priority on reducing health disparities with important new requirements on health care plans, and includes the following steps:</a:t>
            </a:r>
          </a:p>
          <a:p>
            <a:r>
              <a:rPr lang="en-US" sz="1200" b="1" i="0" kern="1200" dirty="0">
                <a:solidFill>
                  <a:schemeClr val="tx1"/>
                </a:solidFill>
                <a:effectLst/>
                <a:latin typeface="+mn-lt"/>
                <a:ea typeface="+mn-ea"/>
                <a:cs typeface="+mn-cs"/>
              </a:rPr>
              <a:t>Providing incentives to health plans that demonstrate yearly improvements in reducing disparities for all their members in documented target areas such as diabetes, hypertension, asthma and mental health.</a:t>
            </a:r>
            <a:r>
              <a:rPr lang="en-US" sz="1200" b="0" i="0" kern="1200" dirty="0">
                <a:solidFill>
                  <a:schemeClr val="tx1"/>
                </a:solidFill>
                <a:effectLst/>
                <a:latin typeface="+mn-lt"/>
                <a:ea typeface="+mn-ea"/>
                <a:cs typeface="+mn-cs"/>
              </a:rPr>
              <a:t> This is critical because chronic diseases disproportionately impact communities of color. For example, Latinos and African Americans in California are twice as likely to be diagnosed with and to die from type 2 diabetes.</a:t>
            </a:r>
            <a:r>
              <a:rPr lang="en-US" sz="1200" b="0" i="0" u="none" strike="noStrike" kern="1200" dirty="0">
                <a:solidFill>
                  <a:schemeClr val="tx1"/>
                </a:solidFill>
                <a:effectLst/>
                <a:latin typeface="+mn-lt"/>
                <a:ea typeface="+mn-ea"/>
                <a:cs typeface="+mn-cs"/>
                <a:hlinkClick r:id="rId3"/>
              </a:rPr>
              <a:t>[</a:t>
            </a:r>
            <a:r>
              <a:rPr lang="en-US" sz="1200" b="0" i="0" u="none" strike="noStrike" kern="1200" dirty="0" err="1">
                <a:solidFill>
                  <a:schemeClr val="tx1"/>
                </a:solidFill>
                <a:effectLst/>
                <a:latin typeface="+mn-lt"/>
                <a:ea typeface="+mn-ea"/>
                <a:cs typeface="+mn-cs"/>
                <a:hlinkClick r:id="rId3"/>
              </a:rPr>
              <a:t>i</a:t>
            </a:r>
            <a:r>
              <a:rPr lang="en-US" sz="1200" b="0" i="0" u="none" strike="noStrike" kern="1200" dirty="0">
                <a:solidFill>
                  <a:schemeClr val="tx1"/>
                </a:solidFill>
                <a:effectLst/>
                <a:latin typeface="+mn-lt"/>
                <a:ea typeface="+mn-ea"/>
                <a:cs typeface="+mn-cs"/>
                <a:hlinkClick r:id="rId3"/>
              </a:rPr>
              <a:t>]</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Requiring health plans to increase the percentage of self-reported demographic data of their Covered California membership annually with a goal of 80% by the end of 2019</a:t>
            </a:r>
            <a:r>
              <a:rPr lang="en-US" sz="1200" b="0" i="0" kern="1200" dirty="0">
                <a:solidFill>
                  <a:schemeClr val="tx1"/>
                </a:solidFill>
                <a:effectLst/>
                <a:latin typeface="+mn-lt"/>
                <a:ea typeface="+mn-ea"/>
                <a:cs typeface="+mn-cs"/>
              </a:rPr>
              <a:t>. Self-reported race and ethnicity is considered the “gold” standard in demographic data collection and is endorsed by national experts from the Institute of Medicine (IOM) to the Office of Management and Budget (OMB). In future years, Covered California will work with plans to improve the collection of data on additional demographic factors, such as income, disability status, sexual orientation, gender identity, and Limited English Proficiency (LEP). Covered California will use these data to track, trend and improve health care disparities in our state.</a:t>
            </a:r>
          </a:p>
          <a:p>
            <a:r>
              <a:rPr lang="en-US" sz="1200" b="1" i="0" kern="1200" dirty="0">
                <a:solidFill>
                  <a:schemeClr val="tx1"/>
                </a:solidFill>
                <a:effectLst/>
                <a:latin typeface="+mn-lt"/>
                <a:ea typeface="+mn-ea"/>
                <a:cs typeface="+mn-cs"/>
              </a:rPr>
              <a:t>Expanding the types of data used to identify disparities by including innovative metrics such as community level hospital discharge data, which will help identify gaps in preventive outpatient care. </a:t>
            </a:r>
            <a:r>
              <a:rPr lang="en-US" sz="1200" b="0" i="0" kern="1200" dirty="0">
                <a:solidFill>
                  <a:schemeClr val="tx1"/>
                </a:solidFill>
                <a:effectLst/>
                <a:latin typeface="+mn-lt"/>
                <a:ea typeface="+mn-ea"/>
                <a:cs typeface="+mn-cs"/>
              </a:rPr>
              <a:t>These gaps in care, if not properly identified, can lead to costly, avoidable hospitalizations. For example, African-Americans are two to three times more likely to be hospitalized for preventable conditions including diabetes, asthma and heart disease. Many of these outcomes can be avoided with better quality, preventive outpatient care.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25</a:t>
            </a:fld>
            <a:endParaRPr lang="en-US"/>
          </a:p>
        </p:txBody>
      </p:sp>
    </p:spTree>
    <p:extLst>
      <p:ext uri="{BB962C8B-B14F-4D97-AF65-F5344CB8AC3E}">
        <p14:creationId xmlns:p14="http://schemas.microsoft.com/office/powerpoint/2010/main" val="3710126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26</a:t>
            </a:fld>
            <a:endParaRPr lang="en-US"/>
          </a:p>
        </p:txBody>
      </p:sp>
    </p:spTree>
    <p:extLst>
      <p:ext uri="{BB962C8B-B14F-4D97-AF65-F5344CB8AC3E}">
        <p14:creationId xmlns:p14="http://schemas.microsoft.com/office/powerpoint/2010/main" val="1465832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Campaign statements:</a:t>
            </a:r>
            <a:r>
              <a:rPr lang="en-US" baseline="0" dirty="0" smtClean="0"/>
              <a:t> “repeal ACA in its entirety”</a:t>
            </a:r>
          </a:p>
          <a:p>
            <a:endParaRPr lang="en-US" baseline="0" dirty="0" smtClean="0"/>
          </a:p>
          <a:p>
            <a:r>
              <a:rPr lang="en-US" baseline="0" dirty="0" smtClean="0"/>
              <a:t>Repeal and delay</a:t>
            </a:r>
          </a:p>
          <a:p>
            <a:r>
              <a:rPr lang="en-US" baseline="0" dirty="0" smtClean="0"/>
              <a:t>Repeal and replace</a:t>
            </a:r>
            <a:r>
              <a:rPr lang="en-US" baseline="0" dirty="0"/>
              <a:t> </a:t>
            </a:r>
            <a:r>
              <a:rPr lang="en-US" baseline="0" dirty="0" smtClean="0"/>
              <a:t>immediately</a:t>
            </a:r>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27</a:t>
            </a:fld>
            <a:endParaRPr lang="en-US"/>
          </a:p>
        </p:txBody>
      </p:sp>
    </p:spTree>
    <p:extLst>
      <p:ext uri="{BB962C8B-B14F-4D97-AF65-F5344CB8AC3E}">
        <p14:creationId xmlns:p14="http://schemas.microsoft.com/office/powerpoint/2010/main" val="2592395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matter what happens with ACA, m</a:t>
            </a:r>
            <a:r>
              <a:rPr lang="en-US" dirty="0" smtClean="0"/>
              <a:t>arketplaces or</a:t>
            </a:r>
            <a:r>
              <a:rPr lang="en-US" baseline="0" dirty="0" smtClean="0"/>
              <a:t> online “portals” likely to remain a key feature of health insurance shopping and purchasing.</a:t>
            </a:r>
          </a:p>
          <a:p>
            <a:endParaRPr lang="en-US" baseline="0" dirty="0" smtClean="0"/>
          </a:p>
          <a:p>
            <a:r>
              <a:rPr lang="en-US" dirty="0" smtClean="0"/>
              <a:t>Each of </a:t>
            </a:r>
            <a:r>
              <a:rPr lang="en-US" baseline="0" dirty="0" smtClean="0"/>
              <a:t>these and other “replacement” plans maintain premium assistance in the form of a refundable or advance premium tax credit. States would have to maintain some infrastructure for delivering this assistance to eligible individuals. </a:t>
            </a:r>
          </a:p>
          <a:p>
            <a:endParaRPr lang="en-US" dirty="0" smtClean="0"/>
          </a:p>
          <a:p>
            <a:r>
              <a:rPr lang="en-US" dirty="0" smtClean="0"/>
              <a:t>Marketplace</a:t>
            </a:r>
            <a:r>
              <a:rPr lang="en-US" baseline="0" dirty="0" smtClean="0"/>
              <a:t> is essentially a way to facilitate the flow of subsidies to enrollees AND shepherd them across the finish line of enrollment in one step.</a:t>
            </a:r>
          </a:p>
          <a:p>
            <a:endParaRPr lang="en-US" baseline="0" dirty="0" smtClean="0"/>
          </a:p>
          <a:p>
            <a:r>
              <a:rPr lang="en-US" baseline="0" dirty="0" smtClean="0"/>
              <a:t>However, GOP feels public exchanges are extraneous (private enterprise could fill this role) and are a vehicle for burdensome insurance regulations. Covered California’s strong active purchasing approach exemplifies this.</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GOP plans, therefore, tend to make use of Health Savings Accounts for this purpose. </a:t>
            </a:r>
          </a:p>
          <a:p>
            <a:endParaRPr lang="en-US" baseline="0" dirty="0" smtClean="0"/>
          </a:p>
          <a:p>
            <a:r>
              <a:rPr lang="en-US" baseline="0" dirty="0" smtClean="0"/>
              <a:t>Price’s plan: All individuals enrolled in Health Savings Accounts; can compare plans but not complete enrollment on the Plan Portal</a:t>
            </a:r>
          </a:p>
          <a:p>
            <a:r>
              <a:rPr lang="en-US" baseline="0" dirty="0" smtClean="0"/>
              <a:t>Roy’s plan: States could maintain a marketplace if they wanted (not clear if he means there would continue to be a federal option)</a:t>
            </a:r>
          </a:p>
          <a:p>
            <a:r>
              <a:rPr lang="en-US" baseline="0" dirty="0" smtClean="0"/>
              <a:t>Cassidy-Collins plan: If you like your ACA, you can keep it. Other states may create their own portal for shopping but not buying.</a:t>
            </a:r>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28</a:t>
            </a:fld>
            <a:endParaRPr lang="en-US"/>
          </a:p>
        </p:txBody>
      </p:sp>
    </p:spTree>
    <p:extLst>
      <p:ext uri="{BB962C8B-B14F-4D97-AF65-F5344CB8AC3E}">
        <p14:creationId xmlns:p14="http://schemas.microsoft.com/office/powerpoint/2010/main" val="1723404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29</a:t>
            </a:fld>
            <a:endParaRPr lang="en-US"/>
          </a:p>
        </p:txBody>
      </p:sp>
    </p:spTree>
    <p:extLst>
      <p:ext uri="{BB962C8B-B14F-4D97-AF65-F5344CB8AC3E}">
        <p14:creationId xmlns:p14="http://schemas.microsoft.com/office/powerpoint/2010/main" val="30784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3</a:t>
            </a:fld>
            <a:endParaRPr lang="en-US"/>
          </a:p>
        </p:txBody>
      </p:sp>
    </p:spTree>
    <p:extLst>
      <p:ext uri="{BB962C8B-B14F-4D97-AF65-F5344CB8AC3E}">
        <p14:creationId xmlns:p14="http://schemas.microsoft.com/office/powerpoint/2010/main" val="639793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30</a:t>
            </a:fld>
            <a:endParaRPr lang="en-US"/>
          </a:p>
        </p:txBody>
      </p:sp>
    </p:spTree>
    <p:extLst>
      <p:ext uri="{BB962C8B-B14F-4D97-AF65-F5344CB8AC3E}">
        <p14:creationId xmlns:p14="http://schemas.microsoft.com/office/powerpoint/2010/main" val="59174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FF0000"/>
                </a:solidFill>
                <a:latin typeface="Gill Sans MT" pitchFamily="34" charset="0"/>
                <a:ea typeface="MS PGothic" pitchFamily="34" charset="-128"/>
              </a:rPr>
              <a:t>Our seminal report from 2010 identified that working to advance health equity is central to the Affordable Care Act (ACA), including its provisions on health insurance marketplaces. </a:t>
            </a:r>
            <a:endParaRPr lang="en-US" altLang="en-US" b="1" u="sng" dirty="0">
              <a:solidFill>
                <a:srgbClr val="FF0000"/>
              </a:solidFill>
              <a:latin typeface="Gill Sans MT" pitchFamily="34" charset="0"/>
              <a:ea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4</a:t>
            </a:fld>
            <a:endParaRPr lang="en-US"/>
          </a:p>
        </p:txBody>
      </p:sp>
    </p:spTree>
    <p:extLst>
      <p:ext uri="{BB962C8B-B14F-4D97-AF65-F5344CB8AC3E}">
        <p14:creationId xmlns:p14="http://schemas.microsoft.com/office/powerpoint/2010/main" val="273226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12750"/>
            <a:r>
              <a:rPr lang="en-US" sz="1200" dirty="0" smtClean="0"/>
              <a:t>Recognition that diverse populations comprise a large proportion (and in some cases a majority) of marketplace eligible especially in states like California</a:t>
            </a:r>
          </a:p>
          <a:p>
            <a:pPr marL="457200" indent="-412750"/>
            <a:endParaRPr lang="en-US" sz="800" dirty="0" smtClean="0"/>
          </a:p>
          <a:p>
            <a:pPr marL="457200" indent="-412750"/>
            <a:endParaRPr lang="en-US" sz="800" dirty="0" smtClean="0"/>
          </a:p>
          <a:p>
            <a:pPr marL="457200" indent="-412750"/>
            <a:r>
              <a:rPr lang="en-US" sz="1200" dirty="0" smtClean="0"/>
              <a:t>While some states were leading in their focus and efforts to reach and enroll diverse communities, others were far less behind</a:t>
            </a:r>
          </a:p>
          <a:p>
            <a:pPr marL="457200" indent="-412750"/>
            <a:endParaRPr lang="en-US" sz="800" dirty="0" smtClean="0"/>
          </a:p>
          <a:p>
            <a:pPr marL="457200" indent="-412750"/>
            <a:endParaRPr lang="en-US" sz="800" dirty="0" smtClean="0"/>
          </a:p>
          <a:p>
            <a:pPr marL="457200" indent="-412750"/>
            <a:r>
              <a:rPr lang="en-US" sz="1200" dirty="0" smtClean="0"/>
              <a:t>As early as the first enrollment period, many challenges emerged to reaching and enrolling diverse communities </a:t>
            </a:r>
            <a:endParaRPr lang="en-US" sz="1200"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5</a:t>
            </a:fld>
            <a:endParaRPr lang="en-US"/>
          </a:p>
        </p:txBody>
      </p:sp>
    </p:spTree>
    <p:extLst>
      <p:ext uri="{BB962C8B-B14F-4D97-AF65-F5344CB8AC3E}">
        <p14:creationId xmlns:p14="http://schemas.microsoft.com/office/powerpoint/2010/main" val="26852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 </a:t>
            </a:r>
            <a:r>
              <a:rPr lang="en-US" baseline="0" dirty="0" smtClean="0"/>
              <a:t>marketplaces were established to serve chronically uninsured or underinsured of specific incomes. </a:t>
            </a:r>
          </a:p>
          <a:p>
            <a:r>
              <a:rPr lang="en-US" baseline="0" dirty="0" smtClean="0"/>
              <a:t>100% FPL for family of four is $24,300, 400% FPL for family of four is $97,200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Half to three-fourths of these are people of color.</a:t>
            </a:r>
          </a:p>
          <a:p>
            <a:endParaRPr lang="en-US" baseline="0" dirty="0" smtClean="0"/>
          </a:p>
          <a:p>
            <a:r>
              <a:rPr lang="en-US" baseline="0" dirty="0" smtClean="0"/>
              <a:t>In many ways, newly established ACA marketplaces represented a bridge service linking culturally and linguistically diverse people who have been chronically underinsured to access to care. </a:t>
            </a:r>
          </a:p>
          <a:p>
            <a:endParaRPr lang="en-US" baseline="0" dirty="0" smtClean="0"/>
          </a:p>
          <a:p>
            <a:r>
              <a:rPr lang="en-US" baseline="0" dirty="0" smtClean="0"/>
              <a:t>We sought to understand how well this function was reflected in the way they operate, and how those efforts were received in specific communities and populations they served.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6</a:t>
            </a:fld>
            <a:endParaRPr lang="en-US"/>
          </a:p>
        </p:txBody>
      </p:sp>
    </p:spTree>
    <p:extLst>
      <p:ext uri="{BB962C8B-B14F-4D97-AF65-F5344CB8AC3E}">
        <p14:creationId xmlns:p14="http://schemas.microsoft.com/office/powerpoint/2010/main" val="3772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M-HEAT offers a unique opportunity to systematically monitor and report on how and how well the marketplace is working to extend health care coverage to historically disadvantaged population groups. It helps to elucidate the marketplace’s progress and performance in addressing health equity, diversity, language access, and cultural competency in its structure, process, and outcomes. Furthermore, the tool offers insight on leading efforts and models for application, as well as areas for improvement and advocacy to help better reach and enroll specific population groups. </a:t>
            </a:r>
          </a:p>
          <a:p>
            <a:pPr>
              <a:spcBef>
                <a:spcPct val="0"/>
              </a:spcBef>
            </a:pPr>
            <a:r>
              <a:rPr lang="en-US" altLang="en-US" dirty="0"/>
              <a:t> </a:t>
            </a: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Marketplaces are not the only organizations that do this – hospitals, public health departments, private insurance companies, </a:t>
            </a:r>
            <a:r>
              <a:rPr lang="en-US" baseline="0" dirty="0" err="1" smtClean="0"/>
              <a:t>etc</a:t>
            </a:r>
            <a:r>
              <a:rPr lang="en-US" baseline="0" dirty="0" smtClean="0"/>
              <a:t> all contribute. We developed a 360 degree evaluation of marketplaces, understanding they’re not the only piece of the puzzle, and an organizational assessment of health equity piloted in marketplaces could be adapted to suit other pillars of the health system.</a:t>
            </a:r>
          </a:p>
          <a:p>
            <a:pPr>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fontAlgn="base">
              <a:spcBef>
                <a:spcPct val="0"/>
              </a:spcBef>
              <a:spcAft>
                <a:spcPct val="0"/>
              </a:spcAft>
            </a:pPr>
            <a:fld id="{11014C3B-5A3C-4842-B57C-80E99611497F}" type="slidenum">
              <a:rPr lang="en-US" altLang="en-US">
                <a:latin typeface="Calibri" pitchFamily="34" charset="0"/>
              </a:rPr>
              <a:pPr fontAlgn="base">
                <a:spcBef>
                  <a:spcPct val="0"/>
                </a:spcBef>
                <a:spcAft>
                  <a:spcPct val="0"/>
                </a:spcAft>
              </a:pPr>
              <a:t>7</a:t>
            </a:fld>
            <a:endParaRPr lang="en-US" altLang="en-US">
              <a:latin typeface="Calibri" pitchFamily="34" charset="0"/>
            </a:endParaRPr>
          </a:p>
        </p:txBody>
      </p:sp>
    </p:spTree>
    <p:extLst>
      <p:ext uri="{BB962C8B-B14F-4D97-AF65-F5344CB8AC3E}">
        <p14:creationId xmlns:p14="http://schemas.microsoft.com/office/powerpoint/2010/main" val="100425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8</a:t>
            </a:fld>
            <a:endParaRPr lang="en-US"/>
          </a:p>
        </p:txBody>
      </p:sp>
    </p:spTree>
    <p:extLst>
      <p:ext uri="{BB962C8B-B14F-4D97-AF65-F5344CB8AC3E}">
        <p14:creationId xmlns:p14="http://schemas.microsoft.com/office/powerpoint/2010/main" val="246116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08C64-8661-477A-8B62-FBB951EF8241}" type="slidenum">
              <a:rPr lang="en-US" smtClean="0"/>
              <a:pPr>
                <a:defRPr/>
              </a:pPr>
              <a:t>9</a:t>
            </a:fld>
            <a:endParaRPr lang="en-US"/>
          </a:p>
        </p:txBody>
      </p:sp>
    </p:spTree>
    <p:extLst>
      <p:ext uri="{BB962C8B-B14F-4D97-AF65-F5344CB8AC3E}">
        <p14:creationId xmlns:p14="http://schemas.microsoft.com/office/powerpoint/2010/main" val="167145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152400" y="155575"/>
            <a:ext cx="88392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MT" panose="020B0502020104020203" pitchFamily="34" charset="0"/>
            </a:endParaRPr>
          </a:p>
        </p:txBody>
      </p:sp>
      <p:sp>
        <p:nvSpPr>
          <p:cNvPr id="13" name="Title 12"/>
          <p:cNvSpPr>
            <a:spLocks noGrp="1"/>
          </p:cNvSpPr>
          <p:nvPr>
            <p:ph type="title"/>
          </p:nvPr>
        </p:nvSpPr>
        <p:spPr>
          <a:xfrm>
            <a:off x="0" y="1447800"/>
            <a:ext cx="9144000" cy="1828800"/>
          </a:xfrm>
          <a:solidFill>
            <a:srgbClr val="C00000"/>
          </a:solidFill>
          <a:effectLst>
            <a:outerShdw blurRad="50800" dist="38100" dir="5400000" algn="t" rotWithShape="0">
              <a:prstClr val="black">
                <a:alpha val="40000"/>
              </a:prstClr>
            </a:outerShdw>
          </a:effectLst>
        </p:spPr>
        <p:txBody>
          <a:bodyPr/>
          <a:lstStyle>
            <a:lvl1pPr algn="r">
              <a:defRPr sz="4200" spc="150" baseline="0">
                <a:latin typeface="Corbel" panose="020B0503020204020204" pitchFamily="34" charset="0"/>
              </a:defRPr>
            </a:lvl1pPr>
          </a:lstStyle>
          <a:p>
            <a:r>
              <a:rPr lang="en-US" dirty="0"/>
              <a:t>Click to edit Master title style</a:t>
            </a:r>
          </a:p>
        </p:txBody>
      </p:sp>
      <p:sp>
        <p:nvSpPr>
          <p:cNvPr id="4" name="Date Placeholder 9"/>
          <p:cNvSpPr>
            <a:spLocks noGrp="1"/>
          </p:cNvSpPr>
          <p:nvPr>
            <p:ph type="dt" sz="half" idx="10"/>
          </p:nvPr>
        </p:nvSpPr>
        <p:spPr/>
        <p:txBody>
          <a:bodyPr/>
          <a:lstStyle>
            <a:lvl1pPr>
              <a:defRPr smtClean="0">
                <a:solidFill>
                  <a:schemeClr val="bg2"/>
                </a:solidFill>
              </a:defRPr>
            </a:lvl1pPr>
          </a:lstStyle>
          <a:p>
            <a:pPr>
              <a:defRPr/>
            </a:pPr>
            <a:fld id="{B198D73F-DAD8-4BBF-A2F6-18E30BB6C522}" type="datetimeFigureOut">
              <a:rPr lang="en-US"/>
              <a:pPr>
                <a:defRPr/>
              </a:pPr>
              <a:t>2/16/2017</a:t>
            </a:fld>
            <a:endParaRPr lang="en-US"/>
          </a:p>
        </p:txBody>
      </p:sp>
      <p:sp>
        <p:nvSpPr>
          <p:cNvPr id="5" name="Slide Number Placeholder 10"/>
          <p:cNvSpPr>
            <a:spLocks noGrp="1"/>
          </p:cNvSpPr>
          <p:nvPr>
            <p:ph type="sldNum" sz="quarter" idx="11"/>
          </p:nvPr>
        </p:nvSpPr>
        <p:spPr/>
        <p:txBody>
          <a:bodyPr/>
          <a:lstStyle>
            <a:lvl1pPr>
              <a:defRPr smtClean="0">
                <a:solidFill>
                  <a:srgbClr val="FFFFFF"/>
                </a:solidFill>
              </a:defRPr>
            </a:lvl1pPr>
          </a:lstStyle>
          <a:p>
            <a:pPr>
              <a:defRPr/>
            </a:pPr>
            <a:fld id="{51D4D1AD-36B6-40A3-B7B1-53059F2D8E88}" type="slidenum">
              <a:rPr lang="en-US"/>
              <a:pPr>
                <a:defRPr/>
              </a:pPr>
              <a:t>‹#›</a:t>
            </a:fld>
            <a:endParaRPr lang="en-US"/>
          </a:p>
        </p:txBody>
      </p:sp>
      <p:sp>
        <p:nvSpPr>
          <p:cNvPr id="6"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63008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20B824-D9A5-4257-8A10-76E725CA1054}" type="datetimeFigureOut">
              <a:rPr lang="en-US"/>
              <a:pPr>
                <a:defRPr/>
              </a:pPr>
              <a:t>2/16/2017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6FE46B1-200D-4672-85A7-5C3199027F22}" type="slidenum">
              <a:rPr lang="en-US"/>
              <a:pPr>
                <a:defRPr/>
              </a:pPr>
              <a:t>‹#›</a:t>
            </a:fld>
            <a:endParaRPr lang="en-US"/>
          </a:p>
        </p:txBody>
      </p:sp>
    </p:spTree>
    <p:extLst>
      <p:ext uri="{BB962C8B-B14F-4D97-AF65-F5344CB8AC3E}">
        <p14:creationId xmlns:p14="http://schemas.microsoft.com/office/powerpoint/2010/main" val="39140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2F100E9F-0532-482C-B690-DE4222D33EA0}" type="datetimeFigureOut">
              <a:rPr lang="en-US"/>
              <a:pPr>
                <a:defRPr/>
              </a:pPr>
              <a:t>2/16/2017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pPr>
              <a:defRPr/>
            </a:pPr>
            <a:fld id="{B82A2C8E-4D39-45FA-8772-03DE729C4DBC}" type="slidenum">
              <a:rPr lang="en-US"/>
              <a:pPr>
                <a:defRPr/>
              </a:pPr>
              <a:t>‹#›</a:t>
            </a:fld>
            <a:endParaRPr lang="en-US"/>
          </a:p>
        </p:txBody>
      </p:sp>
    </p:spTree>
    <p:extLst>
      <p:ext uri="{BB962C8B-B14F-4D97-AF65-F5344CB8AC3E}">
        <p14:creationId xmlns:p14="http://schemas.microsoft.com/office/powerpoint/2010/main" val="114517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tx1"/>
                </a:solidFill>
                <a:latin typeface="Gill Sans MT" panose="020B0502020104020203" pitchFamily="34" charset="0"/>
                <a:cs typeface="Arial" panose="020B0604020202020204" pitchFamily="34" charset="0"/>
              </a:defRPr>
            </a:lvl1pPr>
            <a:lvl2pPr>
              <a:defRPr sz="2400">
                <a:solidFill>
                  <a:schemeClr val="tx1"/>
                </a:solidFill>
                <a:latin typeface="Gill Sans MT" panose="020B0502020104020203" pitchFamily="34" charset="0"/>
                <a:cs typeface="Arial" panose="020B0604020202020204" pitchFamily="34" charset="0"/>
              </a:defRPr>
            </a:lvl2pPr>
            <a:lvl3pPr>
              <a:defRPr sz="2000">
                <a:solidFill>
                  <a:schemeClr val="tx1"/>
                </a:solidFill>
                <a:latin typeface="Gill Sans MT" panose="020B0502020104020203" pitchFamily="34" charset="0"/>
                <a:cs typeface="Arial" panose="020B0604020202020204" pitchFamily="34" charset="0"/>
              </a:defRPr>
            </a:lvl3pPr>
            <a:lvl4pPr>
              <a:defRPr sz="1800">
                <a:solidFill>
                  <a:schemeClr val="tx1"/>
                </a:solidFill>
                <a:latin typeface="Gill Sans MT" panose="020B0502020104020203" pitchFamily="34" charset="0"/>
                <a:cs typeface="Arial" panose="020B0604020202020204" pitchFamily="34" charset="0"/>
              </a:defRPr>
            </a:lvl4pPr>
            <a:lvl5pPr>
              <a:defRPr sz="1600">
                <a:solidFill>
                  <a:schemeClr val="tx1"/>
                </a:solidFill>
                <a:latin typeface="Gill Sans MT" panose="020B05020201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a:xfrm>
            <a:off x="0" y="355847"/>
            <a:ext cx="9144000" cy="1054394"/>
          </a:xfrm>
        </p:spPr>
        <p:txBody>
          <a:bodyPr/>
          <a:lstStyle>
            <a:lvl1pPr>
              <a:defRPr sz="3600" cap="none">
                <a:latin typeface="Corbel" panose="020B0503020204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CB2CD4EC-FFD9-419A-AE2F-31BB7C7BD0AC}" type="datetimeFigureOut">
              <a:rPr lang="en-US"/>
              <a:pPr>
                <a:defRPr/>
              </a:pPr>
              <a:t>2/16/2017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DC58B42-263C-47EE-B0E6-39373AE8C104}" type="slidenum">
              <a:rPr lang="en-US"/>
              <a:pPr>
                <a:defRPr/>
              </a:pPr>
              <a:t>‹#›</a:t>
            </a:fld>
            <a:endParaRPr lang="en-US"/>
          </a:p>
        </p:txBody>
      </p:sp>
    </p:spTree>
    <p:extLst>
      <p:ext uri="{BB962C8B-B14F-4D97-AF65-F5344CB8AC3E}">
        <p14:creationId xmlns:p14="http://schemas.microsoft.com/office/powerpoint/2010/main" val="225067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
        <p:nvSpPr>
          <p:cNvPr id="6" name="Date Placeholder 8"/>
          <p:cNvSpPr>
            <a:spLocks noGrp="1"/>
          </p:cNvSpPr>
          <p:nvPr>
            <p:ph type="dt" sz="half" idx="10"/>
          </p:nvPr>
        </p:nvSpPr>
        <p:spPr/>
        <p:txBody>
          <a:bodyPr/>
          <a:lstStyle>
            <a:lvl1pPr>
              <a:defRPr smtClean="0">
                <a:solidFill>
                  <a:srgbClr val="FFFFFF"/>
                </a:solidFill>
              </a:defRPr>
            </a:lvl1pPr>
          </a:lstStyle>
          <a:p>
            <a:pPr>
              <a:defRPr/>
            </a:pPr>
            <a:fld id="{05B5E76E-118E-4A55-9C0D-9058E419D96E}" type="datetimeFigureOut">
              <a:rPr lang="en-US"/>
              <a:pPr>
                <a:defRPr/>
              </a:pPr>
              <a:t>2/16/2017</a:t>
            </a:fld>
            <a:endParaRPr lang="en-US"/>
          </a:p>
        </p:txBody>
      </p:sp>
      <p:sp>
        <p:nvSpPr>
          <p:cNvPr id="7" name="Slide Number Placeholder 9"/>
          <p:cNvSpPr>
            <a:spLocks noGrp="1"/>
          </p:cNvSpPr>
          <p:nvPr>
            <p:ph type="sldNum" sz="quarter" idx="11"/>
          </p:nvPr>
        </p:nvSpPr>
        <p:spPr/>
        <p:txBody>
          <a:bodyPr/>
          <a:lstStyle>
            <a:lvl1pPr>
              <a:defRPr smtClean="0">
                <a:solidFill>
                  <a:schemeClr val="bg2"/>
                </a:solidFill>
              </a:defRPr>
            </a:lvl1pPr>
          </a:lstStyle>
          <a:p>
            <a:pPr>
              <a:defRPr/>
            </a:pPr>
            <a:fld id="{07DAB6FF-B9F2-47FA-A9A2-CA2F6EBCCCBC}"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6977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lvl1pPr algn="l">
              <a:defRPr cap="none"/>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B424221-CAE0-4C41-8D95-315524F4981D}" type="datetimeFigureOut">
              <a:rPr lang="en-US"/>
              <a:pPr>
                <a:defRPr/>
              </a:pPr>
              <a:t>2/16/2017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B3C49BA-4283-4303-A43E-232519F941B6}" type="slidenum">
              <a:rPr lang="en-US"/>
              <a:pPr>
                <a:defRPr/>
              </a:pPr>
              <a:t>‹#›</a:t>
            </a:fld>
            <a:endParaRPr lang="en-US"/>
          </a:p>
        </p:txBody>
      </p:sp>
    </p:spTree>
    <p:extLst>
      <p:ext uri="{BB962C8B-B14F-4D97-AF65-F5344CB8AC3E}">
        <p14:creationId xmlns:p14="http://schemas.microsoft.com/office/powerpoint/2010/main" val="331285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89144126-21D1-4662-9939-C78E64DBE0F7}" type="datetimeFigureOut">
              <a:rPr lang="en-US"/>
              <a:pPr>
                <a:defRPr/>
              </a:pPr>
              <a:t>2/16/2017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00F99C76-A1C7-44B3-945D-5E02354C4D78}" type="slidenum">
              <a:rPr lang="en-US"/>
              <a:pPr>
                <a:defRPr/>
              </a:pPr>
              <a:t>‹#›</a:t>
            </a:fld>
            <a:endParaRPr lang="en-US"/>
          </a:p>
        </p:txBody>
      </p:sp>
    </p:spTree>
    <p:extLst>
      <p:ext uri="{BB962C8B-B14F-4D97-AF65-F5344CB8AC3E}">
        <p14:creationId xmlns:p14="http://schemas.microsoft.com/office/powerpoint/2010/main" val="270496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919409-0490-4B4C-8E20-3C09F00A5766}" type="datetimeFigureOut">
              <a:rPr lang="en-US"/>
              <a:pPr>
                <a:defRPr/>
              </a:pPr>
              <a:t>2/16/2017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8112E64-F1AC-4F7F-B868-3667B2BDB574}" type="slidenum">
              <a:rPr lang="en-US"/>
              <a:pPr>
                <a:defRPr/>
              </a:pPr>
              <a:t>‹#›</a:t>
            </a:fld>
            <a:endParaRPr lang="en-US"/>
          </a:p>
        </p:txBody>
      </p:sp>
    </p:spTree>
    <p:extLst>
      <p:ext uri="{BB962C8B-B14F-4D97-AF65-F5344CB8AC3E}">
        <p14:creationId xmlns:p14="http://schemas.microsoft.com/office/powerpoint/2010/main" val="254026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E8DA1212-F0CC-43A3-9F9B-D55E3C3D719E}" type="datetimeFigureOut">
              <a:rPr lang="en-US"/>
              <a:pPr>
                <a:defRPr/>
              </a:pPr>
              <a:t>2/16/2017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87A7709-50D5-44FD-BE37-E5FE18E5CD75}" type="slidenum">
              <a:rPr lang="en-US"/>
              <a:pPr>
                <a:defRPr/>
              </a:pPr>
              <a:t>‹#›</a:t>
            </a:fld>
            <a:endParaRPr lang="en-US"/>
          </a:p>
        </p:txBody>
      </p:sp>
    </p:spTree>
    <p:extLst>
      <p:ext uri="{BB962C8B-B14F-4D97-AF65-F5344CB8AC3E}">
        <p14:creationId xmlns:p14="http://schemas.microsoft.com/office/powerpoint/2010/main" val="411874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56BF05BE-5A3F-475C-B545-D2254FCC3E31}" type="datetimeFigureOut">
              <a:rPr lang="en-US"/>
              <a:pPr>
                <a:defRPr/>
              </a:pPr>
              <a:t>2/16/2017</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pPr>
              <a:defRPr/>
            </a:pPr>
            <a:fld id="{9B65EAF3-09A0-4747-AC51-75156BB40C1E}" type="slidenum">
              <a:rPr lang="en-US"/>
              <a:pPr>
                <a:defRPr/>
              </a:pPr>
              <a:t>‹#›</a:t>
            </a:fld>
            <a:endParaRPr lang="en-US"/>
          </a:p>
        </p:txBody>
      </p:sp>
    </p:spTree>
    <p:extLst>
      <p:ext uri="{BB962C8B-B14F-4D97-AF65-F5344CB8AC3E}">
        <p14:creationId xmlns:p14="http://schemas.microsoft.com/office/powerpoint/2010/main" val="9916334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CCEEF647-04BD-4089-B5C4-D20B2D770139}" type="datetimeFigureOut">
              <a:rPr lang="en-US"/>
              <a:pPr>
                <a:defRPr/>
              </a:pPr>
              <a:t>2/16/2017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98CFF91-A999-4E11-92E7-5EFF99132CA1}" type="slidenum">
              <a:rPr lang="en-US"/>
              <a:pPr>
                <a:defRPr/>
              </a:pPr>
              <a:t>‹#›</a:t>
            </a:fld>
            <a:endParaRPr lang="en-US"/>
          </a:p>
        </p:txBody>
      </p:sp>
    </p:spTree>
    <p:extLst>
      <p:ext uri="{BB962C8B-B14F-4D97-AF65-F5344CB8AC3E}">
        <p14:creationId xmlns:p14="http://schemas.microsoft.com/office/powerpoint/2010/main" val="27592452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2"/>
                </a:solidFill>
                <a:latin typeface="+mn-lt"/>
                <a:cs typeface="+mn-cs"/>
              </a:defRPr>
            </a:lvl1pPr>
          </a:lstStyle>
          <a:p>
            <a:pPr>
              <a:defRPr/>
            </a:pPr>
            <a:fld id="{12D9860F-8ABB-4C34-AAF5-3D936402FF92}" type="datetimeFigureOut">
              <a:rPr lang="en-US"/>
              <a:pPr>
                <a:defRPr/>
              </a:pPr>
              <a:t>2/16/2017</a:t>
            </a:fld>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smtClean="0">
                <a:solidFill>
                  <a:schemeClr val="tx2"/>
                </a:solidFill>
                <a:latin typeface="+mn-lt"/>
                <a:cs typeface="+mn-cs"/>
              </a:defRPr>
            </a:lvl1pPr>
          </a:lstStyle>
          <a:p>
            <a:pPr>
              <a:defRPr/>
            </a:pPr>
            <a:fld id="{9988636C-081D-4199-9EAE-760DDB0230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70" r:id="rId2"/>
    <p:sldLayoutId id="2147484176" r:id="rId3"/>
    <p:sldLayoutId id="2147484171" r:id="rId4"/>
    <p:sldLayoutId id="2147484172" r:id="rId5"/>
    <p:sldLayoutId id="2147484173" r:id="rId6"/>
    <p:sldLayoutId id="2147484177" r:id="rId7"/>
    <p:sldLayoutId id="2147484178" r:id="rId8"/>
    <p:sldLayoutId id="2147484179" r:id="rId9"/>
    <p:sldLayoutId id="2147484174" r:id="rId10"/>
    <p:sldLayoutId id="2147484180" r:id="rId11"/>
  </p:sldLayoutIdLst>
  <p:txStyles>
    <p:titleStyle>
      <a:lvl1pPr algn="ctr" rtl="0" fontAlgn="base">
        <a:spcBef>
          <a:spcPct val="0"/>
        </a:spcBef>
        <a:spcAft>
          <a:spcPct val="0"/>
        </a:spcAft>
        <a:defRPr sz="3200" kern="1200" cap="all" spc="200">
          <a:solidFill>
            <a:schemeClr val="bg1"/>
          </a:solidFill>
          <a:latin typeface="Corbel" panose="020B0503020204020204" pitchFamily="34" charset="0"/>
          <a:ea typeface="+mj-ea"/>
          <a:cs typeface="+mj-cs"/>
        </a:defRPr>
      </a:lvl1pPr>
      <a:lvl2pPr algn="ctr" rtl="0" fontAlgn="base">
        <a:spcBef>
          <a:spcPct val="0"/>
        </a:spcBef>
        <a:spcAft>
          <a:spcPct val="0"/>
        </a:spcAft>
        <a:defRPr sz="3200">
          <a:solidFill>
            <a:schemeClr val="bg1"/>
          </a:solidFill>
          <a:latin typeface="Corbel" pitchFamily="34" charset="0"/>
        </a:defRPr>
      </a:lvl2pPr>
      <a:lvl3pPr algn="ctr" rtl="0" fontAlgn="base">
        <a:spcBef>
          <a:spcPct val="0"/>
        </a:spcBef>
        <a:spcAft>
          <a:spcPct val="0"/>
        </a:spcAft>
        <a:defRPr sz="3200">
          <a:solidFill>
            <a:schemeClr val="bg1"/>
          </a:solidFill>
          <a:latin typeface="Corbel" pitchFamily="34" charset="0"/>
        </a:defRPr>
      </a:lvl3pPr>
      <a:lvl4pPr algn="ctr" rtl="0" fontAlgn="base">
        <a:spcBef>
          <a:spcPct val="0"/>
        </a:spcBef>
        <a:spcAft>
          <a:spcPct val="0"/>
        </a:spcAft>
        <a:defRPr sz="3200">
          <a:solidFill>
            <a:schemeClr val="bg1"/>
          </a:solidFill>
          <a:latin typeface="Corbel" pitchFamily="34" charset="0"/>
        </a:defRPr>
      </a:lvl4pPr>
      <a:lvl5pPr algn="ctr" rtl="0" fontAlgn="base">
        <a:spcBef>
          <a:spcPct val="0"/>
        </a:spcBef>
        <a:spcAft>
          <a:spcPct val="0"/>
        </a:spcAft>
        <a:defRPr sz="3200">
          <a:solidFill>
            <a:schemeClr val="bg1"/>
          </a:solidFill>
          <a:latin typeface="Corbel" pitchFamily="34" charset="0"/>
        </a:defRPr>
      </a:lvl5pPr>
      <a:lvl6pPr marL="457200" algn="ctr" rtl="0" fontAlgn="base">
        <a:spcBef>
          <a:spcPct val="0"/>
        </a:spcBef>
        <a:spcAft>
          <a:spcPct val="0"/>
        </a:spcAft>
        <a:defRPr sz="3200">
          <a:solidFill>
            <a:schemeClr val="bg1"/>
          </a:solidFill>
          <a:latin typeface="Corbel" pitchFamily="34" charset="0"/>
        </a:defRPr>
      </a:lvl6pPr>
      <a:lvl7pPr marL="914400" algn="ctr" rtl="0" fontAlgn="base">
        <a:spcBef>
          <a:spcPct val="0"/>
        </a:spcBef>
        <a:spcAft>
          <a:spcPct val="0"/>
        </a:spcAft>
        <a:defRPr sz="3200">
          <a:solidFill>
            <a:schemeClr val="bg1"/>
          </a:solidFill>
          <a:latin typeface="Corbel" pitchFamily="34" charset="0"/>
        </a:defRPr>
      </a:lvl7pPr>
      <a:lvl8pPr marL="1371600" algn="ctr" rtl="0" fontAlgn="base">
        <a:spcBef>
          <a:spcPct val="0"/>
        </a:spcBef>
        <a:spcAft>
          <a:spcPct val="0"/>
        </a:spcAft>
        <a:defRPr sz="3200">
          <a:solidFill>
            <a:schemeClr val="bg1"/>
          </a:solidFill>
          <a:latin typeface="Corbel" pitchFamily="34" charset="0"/>
        </a:defRPr>
      </a:lvl8pPr>
      <a:lvl9pPr marL="1828800" algn="ctr" rtl="0" fontAlgn="base">
        <a:spcBef>
          <a:spcPct val="0"/>
        </a:spcBef>
        <a:spcAft>
          <a:spcPct val="0"/>
        </a:spcAft>
        <a:defRPr sz="3200">
          <a:solidFill>
            <a:schemeClr val="bg1"/>
          </a:solidFill>
          <a:latin typeface="Corbel" pitchFamily="34" charset="0"/>
        </a:defRPr>
      </a:lvl9pPr>
    </p:titleStyle>
    <p:body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1"/>
          </a:solidFill>
          <a:latin typeface="Gill Sans MT" panose="020B0502020104020203" pitchFamily="34" charset="0"/>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1"/>
          </a:solidFill>
          <a:latin typeface="Gill Sans MT" panose="020B0502020104020203" pitchFamily="34" charset="0"/>
          <a:ea typeface="+mn-ea"/>
          <a:cs typeface="+mn-cs"/>
        </a:defRPr>
      </a:lvl2pPr>
      <a:lvl3pPr marL="822325" indent="-182563" algn="l" rtl="0" fontAlgn="base">
        <a:spcBef>
          <a:spcPct val="20000"/>
        </a:spcBef>
        <a:spcAft>
          <a:spcPct val="0"/>
        </a:spcAft>
        <a:buClr>
          <a:srgbClr val="9BBB59"/>
        </a:buClr>
        <a:buFont typeface="Wingdings" pitchFamily="2" charset="2"/>
        <a:buChar char="§"/>
        <a:defRPr sz="1600" kern="1200" spc="100">
          <a:solidFill>
            <a:schemeClr val="tx1"/>
          </a:solidFill>
          <a:latin typeface="Gill Sans MT" panose="020B0502020104020203" pitchFamily="34" charset="0"/>
          <a:ea typeface="+mn-ea"/>
          <a:cs typeface="+mn-cs"/>
        </a:defRPr>
      </a:lvl3pPr>
      <a:lvl4pPr marL="1096963" indent="-182563" algn="l" rtl="0" fontAlgn="base">
        <a:spcBef>
          <a:spcPct val="20000"/>
        </a:spcBef>
        <a:spcAft>
          <a:spcPct val="0"/>
        </a:spcAft>
        <a:buClr>
          <a:srgbClr val="8064A2"/>
        </a:buClr>
        <a:buFont typeface="Wingdings" pitchFamily="2" charset="2"/>
        <a:buChar char="§"/>
        <a:defRPr sz="1400" kern="1200">
          <a:solidFill>
            <a:schemeClr val="tx1"/>
          </a:solidFill>
          <a:latin typeface="Gill Sans MT" panose="020B0502020104020203" pitchFamily="34" charset="0"/>
          <a:ea typeface="+mn-ea"/>
          <a:cs typeface="+mn-cs"/>
        </a:defRPr>
      </a:lvl4pPr>
      <a:lvl5pPr marL="1279525" indent="-182563" algn="l" rtl="0" fontAlgn="base">
        <a:spcBef>
          <a:spcPct val="20000"/>
        </a:spcBef>
        <a:spcAft>
          <a:spcPct val="0"/>
        </a:spcAft>
        <a:buClr>
          <a:srgbClr val="F79646"/>
        </a:buClr>
        <a:buFont typeface="Wingdings" pitchFamily="2" charset="2"/>
        <a:buChar char="§"/>
        <a:defRPr sz="1300" kern="1200" spc="100">
          <a:solidFill>
            <a:schemeClr val="tx1"/>
          </a:solidFill>
          <a:latin typeface="Gill Sans MT" panose="020B0502020104020203"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nsiddiqui@texashealthinstitut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ehealthinsuranc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4"/>
          <p:cNvSpPr txBox="1">
            <a:spLocks noChangeArrowheads="1"/>
          </p:cNvSpPr>
          <p:nvPr/>
        </p:nvSpPr>
        <p:spPr bwMode="auto">
          <a:xfrm>
            <a:off x="0" y="2427137"/>
            <a:ext cx="9144000" cy="400110"/>
          </a:xfrm>
          <a:prstGeom prst="rect">
            <a:avLst/>
          </a:prstGeom>
          <a:solidFill>
            <a:schemeClr val="bg1"/>
          </a:solidFill>
          <a:ln>
            <a:noFill/>
          </a:ln>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endParaRPr lang="en-US" altLang="en-US" sz="2000" dirty="0">
              <a:solidFill>
                <a:schemeClr val="tx2"/>
              </a:solidFill>
              <a:latin typeface="Tw Cen MT" pitchFamily="34" charset="0"/>
            </a:endParaRPr>
          </a:p>
        </p:txBody>
      </p:sp>
      <p:sp>
        <p:nvSpPr>
          <p:cNvPr id="8198" name="Rectangle 6"/>
          <p:cNvSpPr>
            <a:spLocks noChangeArrowheads="1"/>
          </p:cNvSpPr>
          <p:nvPr/>
        </p:nvSpPr>
        <p:spPr bwMode="auto">
          <a:xfrm>
            <a:off x="4038600" y="3774237"/>
            <a:ext cx="4800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r>
              <a:rPr lang="en-US" altLang="en-US" sz="2000" b="1" dirty="0" smtClean="0">
                <a:solidFill>
                  <a:schemeClr val="bg1"/>
                </a:solidFill>
                <a:latin typeface="Gill Sans MT" pitchFamily="34" charset="0"/>
              </a:rPr>
              <a:t>Anna </a:t>
            </a:r>
            <a:r>
              <a:rPr lang="en-US" altLang="en-US" sz="2000" b="1" dirty="0">
                <a:solidFill>
                  <a:schemeClr val="bg1"/>
                </a:solidFill>
                <a:latin typeface="Gill Sans MT" pitchFamily="34" charset="0"/>
              </a:rPr>
              <a:t>Stelter, MPH, </a:t>
            </a:r>
            <a:r>
              <a:rPr lang="en-US" altLang="en-US" sz="2000" b="1" dirty="0" smtClean="0">
                <a:solidFill>
                  <a:schemeClr val="bg1"/>
                </a:solidFill>
                <a:latin typeface="Gill Sans MT" pitchFamily="34" charset="0"/>
              </a:rPr>
              <a:t>LMSW</a:t>
            </a:r>
          </a:p>
          <a:p>
            <a:r>
              <a:rPr lang="en-US" altLang="en-US" sz="2000" dirty="0" smtClean="0">
                <a:solidFill>
                  <a:schemeClr val="bg1"/>
                </a:solidFill>
                <a:latin typeface="Gill Sans MT" pitchFamily="34" charset="0"/>
              </a:rPr>
              <a:t>Nadia Siddiqui, MPH</a:t>
            </a:r>
          </a:p>
          <a:p>
            <a:r>
              <a:rPr lang="en-US" altLang="en-US" sz="2000" dirty="0" smtClean="0">
                <a:solidFill>
                  <a:schemeClr val="bg1"/>
                </a:solidFill>
                <a:latin typeface="Gill Sans MT" pitchFamily="34" charset="0"/>
              </a:rPr>
              <a:t>Matthew Turner, PhD, MPH</a:t>
            </a:r>
          </a:p>
          <a:p>
            <a:r>
              <a:rPr lang="en-US" altLang="en-US" sz="2000" dirty="0" smtClean="0">
                <a:solidFill>
                  <a:schemeClr val="bg1"/>
                </a:solidFill>
                <a:latin typeface="Gill Sans MT" pitchFamily="34" charset="0"/>
              </a:rPr>
              <a:t>Dennis </a:t>
            </a:r>
            <a:r>
              <a:rPr lang="en-US" altLang="en-US" sz="2000" dirty="0" err="1" smtClean="0">
                <a:solidFill>
                  <a:schemeClr val="bg1"/>
                </a:solidFill>
                <a:latin typeface="Gill Sans MT" pitchFamily="34" charset="0"/>
              </a:rPr>
              <a:t>Andrulis</a:t>
            </a:r>
            <a:r>
              <a:rPr lang="en-US" altLang="en-US" sz="2000" dirty="0" smtClean="0">
                <a:solidFill>
                  <a:schemeClr val="bg1"/>
                </a:solidFill>
                <a:latin typeface="Gill Sans MT" pitchFamily="34" charset="0"/>
              </a:rPr>
              <a:t>, PhD, MPH</a:t>
            </a:r>
          </a:p>
          <a:p>
            <a:endParaRPr lang="en-US" altLang="en-US" sz="2000" dirty="0" smtClean="0">
              <a:solidFill>
                <a:schemeClr val="bg1"/>
              </a:solidFill>
              <a:latin typeface="Gill Sans MT" pitchFamily="34" charset="0"/>
            </a:endParaRPr>
          </a:p>
          <a:p>
            <a:r>
              <a:rPr lang="en-US" altLang="en-US" sz="1600" dirty="0" smtClean="0">
                <a:solidFill>
                  <a:schemeClr val="bg1"/>
                </a:solidFill>
                <a:latin typeface="Gill Sans MT" pitchFamily="34" charset="0"/>
              </a:rPr>
              <a:t>Communities Joined in Action</a:t>
            </a:r>
          </a:p>
          <a:p>
            <a:r>
              <a:rPr lang="en-US" altLang="en-US" sz="1600" dirty="0" smtClean="0">
                <a:solidFill>
                  <a:schemeClr val="bg1"/>
                </a:solidFill>
                <a:latin typeface="Gill Sans MT" pitchFamily="34" charset="0"/>
              </a:rPr>
              <a:t>Annual Conference</a:t>
            </a:r>
            <a:endParaRPr lang="en-US" altLang="en-US" sz="1600" dirty="0">
              <a:solidFill>
                <a:schemeClr val="bg1"/>
              </a:solidFill>
              <a:latin typeface="Gill Sans MT" pitchFamily="34" charset="0"/>
            </a:endParaRPr>
          </a:p>
          <a:p>
            <a:r>
              <a:rPr lang="en-US" altLang="en-US" sz="1600" dirty="0" smtClean="0">
                <a:solidFill>
                  <a:schemeClr val="bg1"/>
                </a:solidFill>
                <a:latin typeface="Gill Sans MT" pitchFamily="34" charset="0"/>
              </a:rPr>
              <a:t>February 16, 2017</a:t>
            </a:r>
            <a:endParaRPr lang="en-US" altLang="en-US" sz="1600" dirty="0"/>
          </a:p>
        </p:txBody>
      </p:sp>
      <p:sp>
        <p:nvSpPr>
          <p:cNvPr id="2" name="Title 1"/>
          <p:cNvSpPr>
            <a:spLocks noGrp="1"/>
          </p:cNvSpPr>
          <p:nvPr>
            <p:ph type="title"/>
          </p:nvPr>
        </p:nvSpPr>
        <p:spPr>
          <a:xfrm>
            <a:off x="-8468" y="453780"/>
            <a:ext cx="9143999" cy="2521943"/>
          </a:xfrm>
          <a:solidFill>
            <a:srgbClr val="C00000"/>
          </a:solidFill>
        </p:spPr>
        <p:txBody>
          <a:bodyPr/>
          <a:lstStyle/>
          <a:p>
            <a:pPr algn="ctr" fontAlgn="auto">
              <a:spcAft>
                <a:spcPts val="0"/>
              </a:spcAft>
              <a:defRPr/>
            </a:pPr>
            <a:r>
              <a:rPr lang="en-US" sz="4000" cap="none" dirty="0" smtClean="0">
                <a:latin typeface="Gill Sans MT" panose="020B0502020104020203" pitchFamily="34" charset="0"/>
              </a:rPr>
              <a:t>Advancing Health Equity in Health Insurance Marketplaces:</a:t>
            </a:r>
            <a:br>
              <a:rPr lang="en-US" sz="4000" cap="none" dirty="0" smtClean="0">
                <a:latin typeface="Gill Sans MT" panose="020B0502020104020203" pitchFamily="34" charset="0"/>
              </a:rPr>
            </a:br>
            <a:endParaRPr lang="en-US" sz="2800" i="1" cap="none" dirty="0">
              <a:latin typeface="Gill Sans MT" panose="020B0502020104020203" pitchFamily="34" charset="0"/>
            </a:endParaRPr>
          </a:p>
        </p:txBody>
      </p:sp>
      <p:sp>
        <p:nvSpPr>
          <p:cNvPr id="3" name="TextBox 2"/>
          <p:cNvSpPr txBox="1"/>
          <p:nvPr/>
        </p:nvSpPr>
        <p:spPr>
          <a:xfrm>
            <a:off x="-8468" y="2427137"/>
            <a:ext cx="9152468"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i="1" dirty="0">
                <a:solidFill>
                  <a:schemeClr val="tx2"/>
                </a:solidFill>
                <a:latin typeface="Gill Sans MT" panose="020B0502020104020203" pitchFamily="34" charset="0"/>
              </a:rPr>
              <a:t>Perceptions of Progress and Challenges </a:t>
            </a:r>
            <a:br>
              <a:rPr lang="en-US" sz="2800" i="1" dirty="0">
                <a:solidFill>
                  <a:schemeClr val="tx2"/>
                </a:solidFill>
                <a:latin typeface="Gill Sans MT" panose="020B0502020104020203" pitchFamily="34" charset="0"/>
              </a:rPr>
            </a:br>
            <a:r>
              <a:rPr lang="en-US" sz="2800" i="1" dirty="0">
                <a:solidFill>
                  <a:schemeClr val="tx2"/>
                </a:solidFill>
                <a:latin typeface="Gill Sans MT" panose="020B0502020104020203" pitchFamily="34" charset="0"/>
              </a:rPr>
              <a:t>from Stakeholders in Two Leading States</a:t>
            </a:r>
            <a:endParaRPr lang="en-US" sz="2800" dirty="0">
              <a:solidFill>
                <a:schemeClr val="tx2"/>
              </a:solidFill>
              <a:latin typeface="Gill Sans MT" charset="0"/>
              <a:ea typeface="Gill Sans MT" charset="0"/>
              <a:cs typeface="Gill Sans MT" charset="0"/>
            </a:endParaRPr>
          </a:p>
        </p:txBody>
      </p:sp>
      <p:pic>
        <p:nvPicPr>
          <p:cNvPr id="6" name="Picture 2" descr="http://www.texashealthinstitute.org/uploads/1/3/5/3/13535548/14098622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971620"/>
            <a:ext cx="1173253" cy="1975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506" y="1900238"/>
            <a:ext cx="4157582" cy="4406900"/>
          </a:xfrm>
        </p:spPr>
        <p:txBody>
          <a:bodyPr>
            <a:normAutofit fontScale="77500" lnSpcReduction="20000"/>
          </a:bodyPr>
          <a:lstStyle/>
          <a:p>
            <a:pPr marL="44450" indent="0" fontAlgn="auto">
              <a:spcAft>
                <a:spcPts val="0"/>
              </a:spcAft>
              <a:buNone/>
              <a:defRPr/>
            </a:pPr>
            <a:r>
              <a:rPr lang="en-US" sz="3600" dirty="0"/>
              <a:t>2 M-HEAT Versions</a:t>
            </a:r>
          </a:p>
          <a:p>
            <a:pPr marL="465138" indent="-420688" fontAlgn="auto">
              <a:spcAft>
                <a:spcPts val="0"/>
              </a:spcAft>
              <a:defRPr/>
            </a:pPr>
            <a:endParaRPr lang="en-US" sz="1100" dirty="0"/>
          </a:p>
          <a:p>
            <a:pPr marL="464820" indent="-420688" fontAlgn="auto">
              <a:spcAft>
                <a:spcPts val="0"/>
              </a:spcAft>
              <a:defRPr/>
            </a:pPr>
            <a:r>
              <a:rPr lang="en-US" dirty="0">
                <a:solidFill>
                  <a:srgbClr val="C00000"/>
                </a:solidFill>
              </a:rPr>
              <a:t>Marketplace Assessment (</a:t>
            </a:r>
            <a:r>
              <a:rPr lang="en-US" dirty="0" smtClean="0">
                <a:solidFill>
                  <a:srgbClr val="C00000"/>
                </a:solidFill>
              </a:rPr>
              <a:t>87 items</a:t>
            </a:r>
            <a:r>
              <a:rPr lang="en-US" dirty="0">
                <a:solidFill>
                  <a:srgbClr val="C00000"/>
                </a:solidFill>
              </a:rPr>
              <a:t>): </a:t>
            </a:r>
            <a:r>
              <a:rPr lang="en-US" dirty="0"/>
              <a:t>assessing equity commitment and progress across marketplace </a:t>
            </a:r>
            <a:r>
              <a:rPr lang="en-US" dirty="0" smtClean="0"/>
              <a:t>functions</a:t>
            </a:r>
          </a:p>
          <a:p>
            <a:pPr marL="464820" indent="-420688" fontAlgn="auto">
              <a:spcAft>
                <a:spcPts val="0"/>
              </a:spcAft>
              <a:defRPr/>
            </a:pPr>
            <a:endParaRPr lang="en-US" dirty="0"/>
          </a:p>
          <a:p>
            <a:pPr marL="739458" lvl="1" indent="-420688" fontAlgn="auto">
              <a:spcAft>
                <a:spcPts val="0"/>
              </a:spcAft>
              <a:defRPr/>
            </a:pPr>
            <a:endParaRPr lang="en-US" sz="1100" dirty="0"/>
          </a:p>
          <a:p>
            <a:pPr marL="464820" indent="-420688" fontAlgn="auto">
              <a:spcAft>
                <a:spcPts val="0"/>
              </a:spcAft>
              <a:defRPr/>
            </a:pPr>
            <a:r>
              <a:rPr lang="en-US" dirty="0">
                <a:solidFill>
                  <a:srgbClr val="C00000"/>
                </a:solidFill>
              </a:rPr>
              <a:t>Stakeholder Assessment (</a:t>
            </a:r>
            <a:r>
              <a:rPr lang="en-US" dirty="0" smtClean="0">
                <a:solidFill>
                  <a:srgbClr val="C00000"/>
                </a:solidFill>
              </a:rPr>
              <a:t>46 items</a:t>
            </a:r>
            <a:r>
              <a:rPr lang="en-US" dirty="0">
                <a:solidFill>
                  <a:srgbClr val="C00000"/>
                </a:solidFill>
              </a:rPr>
              <a:t>): </a:t>
            </a:r>
            <a:r>
              <a:rPr lang="en-US" dirty="0"/>
              <a:t>identifying stakeholder perceptions of marketplace commitment and progress toward equity</a:t>
            </a:r>
          </a:p>
        </p:txBody>
      </p:sp>
      <p:sp>
        <p:nvSpPr>
          <p:cNvPr id="3" name="Title 2"/>
          <p:cNvSpPr>
            <a:spLocks noGrp="1"/>
          </p:cNvSpPr>
          <p:nvPr>
            <p:ph type="title"/>
          </p:nvPr>
        </p:nvSpPr>
        <p:spPr/>
        <p:txBody>
          <a:bodyPr/>
          <a:lstStyle/>
          <a:p>
            <a:pPr fontAlgn="auto">
              <a:spcAft>
                <a:spcPts val="0"/>
              </a:spcAft>
              <a:defRPr/>
            </a:pPr>
            <a:r>
              <a:rPr lang="en-US" dirty="0"/>
              <a:t>M-HEAT </a:t>
            </a:r>
            <a:r>
              <a:rPr lang="en-US" cap="none" dirty="0"/>
              <a:t>Administration</a:t>
            </a:r>
            <a:endParaRPr lang="en-US" dirty="0"/>
          </a:p>
        </p:txBody>
      </p:sp>
      <p:sp>
        <p:nvSpPr>
          <p:cNvPr id="4" name="Right Brace 3"/>
          <p:cNvSpPr/>
          <p:nvPr/>
        </p:nvSpPr>
        <p:spPr>
          <a:xfrm>
            <a:off x="4626769" y="2442795"/>
            <a:ext cx="471488" cy="1651000"/>
          </a:xfrm>
          <a:prstGeom prst="rightBrace">
            <a:avLst>
              <a:gd name="adj1" fmla="val 40369"/>
              <a:gd name="adj2" fmla="val 5085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a:p>
        </p:txBody>
      </p:sp>
      <p:sp>
        <p:nvSpPr>
          <p:cNvPr id="13317" name="TextBox 4"/>
          <p:cNvSpPr txBox="1">
            <a:spLocks noChangeArrowheads="1"/>
          </p:cNvSpPr>
          <p:nvPr/>
        </p:nvSpPr>
        <p:spPr bwMode="auto">
          <a:xfrm>
            <a:off x="5213906" y="2606575"/>
            <a:ext cx="17975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r>
              <a:rPr lang="en-US" altLang="en-US" sz="2000" dirty="0" smtClean="0">
                <a:latin typeface="Gill Sans MT" pitchFamily="34" charset="0"/>
              </a:rPr>
              <a:t>Publicly available and/or marketplace-reported data</a:t>
            </a:r>
            <a:endParaRPr lang="en-US" altLang="en-US" sz="2000" dirty="0">
              <a:latin typeface="Gill Sans MT" pitchFamily="34" charset="0"/>
            </a:endParaRPr>
          </a:p>
        </p:txBody>
      </p:sp>
      <p:sp>
        <p:nvSpPr>
          <p:cNvPr id="6" name="Right Brace 5"/>
          <p:cNvSpPr/>
          <p:nvPr/>
        </p:nvSpPr>
        <p:spPr>
          <a:xfrm>
            <a:off x="4621989" y="4588841"/>
            <a:ext cx="471488" cy="1651000"/>
          </a:xfrm>
          <a:prstGeom prst="rightBrace">
            <a:avLst>
              <a:gd name="adj1" fmla="val 40369"/>
              <a:gd name="adj2" fmla="val 5085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a:p>
        </p:txBody>
      </p:sp>
      <p:sp>
        <p:nvSpPr>
          <p:cNvPr id="13319" name="TextBox 6"/>
          <p:cNvSpPr txBox="1">
            <a:spLocks noChangeArrowheads="1"/>
          </p:cNvSpPr>
          <p:nvPr/>
        </p:nvSpPr>
        <p:spPr bwMode="auto">
          <a:xfrm>
            <a:off x="5182530" y="4752620"/>
            <a:ext cx="1828969" cy="134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r>
              <a:rPr lang="en-US" altLang="en-US" sz="2000" dirty="0" smtClean="0">
                <a:latin typeface="Gill Sans MT" pitchFamily="34" charset="0"/>
              </a:rPr>
              <a:t>Online community </a:t>
            </a:r>
            <a:r>
              <a:rPr lang="en-US" altLang="en-US" sz="2000" dirty="0">
                <a:latin typeface="Gill Sans MT" pitchFamily="34" charset="0"/>
              </a:rPr>
              <a:t>s</a:t>
            </a:r>
            <a:r>
              <a:rPr lang="en-US" altLang="en-US" sz="2000" dirty="0" smtClean="0">
                <a:latin typeface="Gill Sans MT" pitchFamily="34" charset="0"/>
              </a:rPr>
              <a:t>takeholder </a:t>
            </a:r>
            <a:r>
              <a:rPr lang="en-US" altLang="en-US" sz="2000" dirty="0">
                <a:latin typeface="Gill Sans MT" pitchFamily="34" charset="0"/>
              </a:rPr>
              <a:t>s</a:t>
            </a:r>
            <a:r>
              <a:rPr lang="en-US" altLang="en-US" sz="2000" dirty="0" smtClean="0">
                <a:latin typeface="Gill Sans MT" pitchFamily="34" charset="0"/>
              </a:rPr>
              <a:t>urvey</a:t>
            </a:r>
            <a:endParaRPr lang="en-US" altLang="en-US" sz="2000" dirty="0">
              <a:latin typeface="Gill Sans MT" pitchFamily="34" charset="0"/>
            </a:endParaRPr>
          </a:p>
        </p:txBody>
      </p:sp>
      <p:sp>
        <p:nvSpPr>
          <p:cNvPr id="9" name="Right Brace 8"/>
          <p:cNvSpPr/>
          <p:nvPr/>
        </p:nvSpPr>
        <p:spPr>
          <a:xfrm>
            <a:off x="7011499" y="3217900"/>
            <a:ext cx="471487" cy="2103437"/>
          </a:xfrm>
          <a:prstGeom prst="rightBrace">
            <a:avLst>
              <a:gd name="adj1" fmla="val 40369"/>
              <a:gd name="adj2" fmla="val 50855"/>
            </a:avLst>
          </a:prstGeom>
          <a:ln w="38100">
            <a:solidFill>
              <a:schemeClr val="tx2"/>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a:p>
        </p:txBody>
      </p:sp>
      <p:sp>
        <p:nvSpPr>
          <p:cNvPr id="13321" name="TextBox 9"/>
          <p:cNvSpPr txBox="1">
            <a:spLocks noChangeArrowheads="1"/>
          </p:cNvSpPr>
          <p:nvPr/>
        </p:nvSpPr>
        <p:spPr bwMode="auto">
          <a:xfrm>
            <a:off x="7285592" y="3570562"/>
            <a:ext cx="16748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2000" dirty="0">
                <a:latin typeface="Gill Sans MT" pitchFamily="34" charset="0"/>
              </a:rPr>
              <a:t>Data &amp; Experiences for </a:t>
            </a:r>
            <a:br>
              <a:rPr lang="en-US" altLang="en-US" sz="2000" dirty="0">
                <a:latin typeface="Gill Sans MT" pitchFamily="34" charset="0"/>
              </a:rPr>
            </a:br>
            <a:r>
              <a:rPr lang="en-US" altLang="en-US" sz="2000" dirty="0">
                <a:latin typeface="Gill Sans MT" pitchFamily="34" charset="0"/>
              </a:rPr>
              <a:t>OE1 – OE3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M-HEAT </a:t>
            </a:r>
            <a:r>
              <a:rPr lang="en-US" dirty="0" smtClean="0"/>
              <a:t>Results</a:t>
            </a:r>
            <a:endParaRPr lang="en-US" dirty="0"/>
          </a:p>
        </p:txBody>
      </p:sp>
    </p:spTree>
    <p:extLst>
      <p:ext uri="{BB962C8B-B14F-4D97-AF65-F5344CB8AC3E}">
        <p14:creationId xmlns:p14="http://schemas.microsoft.com/office/powerpoint/2010/main" val="387992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7204"/>
            <a:ext cx="4040188" cy="506234"/>
          </a:xfrm>
          <a:solidFill>
            <a:schemeClr val="accent1">
              <a:lumMod val="20000"/>
              <a:lumOff val="80000"/>
            </a:schemeClr>
          </a:solidFill>
        </p:spPr>
        <p:txBody>
          <a:bodyPr>
            <a:noAutofit/>
          </a:bodyPr>
          <a:lstStyle/>
          <a:p>
            <a:r>
              <a:rPr lang="en-US" sz="2800" dirty="0" smtClean="0"/>
              <a:t>Connecticut</a:t>
            </a:r>
            <a:endParaRPr lang="en-US" sz="2800" dirty="0"/>
          </a:p>
        </p:txBody>
      </p:sp>
      <p:sp>
        <p:nvSpPr>
          <p:cNvPr id="3" name="Content Placeholder 2"/>
          <p:cNvSpPr>
            <a:spLocks noGrp="1"/>
          </p:cNvSpPr>
          <p:nvPr>
            <p:ph sz="half" idx="2"/>
          </p:nvPr>
        </p:nvSpPr>
        <p:spPr>
          <a:xfrm>
            <a:off x="457200" y="2222075"/>
            <a:ext cx="4187824" cy="4083500"/>
          </a:xfrm>
        </p:spPr>
        <p:txBody>
          <a:bodyPr/>
          <a:lstStyle/>
          <a:p>
            <a:pPr marL="44450" indent="0" algn="ctr">
              <a:buNone/>
            </a:pPr>
            <a:r>
              <a:rPr lang="en-US" dirty="0" smtClean="0"/>
              <a:t>44% response rate (n=64)</a:t>
            </a:r>
            <a:endParaRPr lang="en-US" dirty="0"/>
          </a:p>
        </p:txBody>
      </p:sp>
      <p:sp>
        <p:nvSpPr>
          <p:cNvPr id="4" name="Text Placeholder 3"/>
          <p:cNvSpPr>
            <a:spLocks noGrp="1"/>
          </p:cNvSpPr>
          <p:nvPr>
            <p:ph type="body" sz="quarter" idx="3"/>
          </p:nvPr>
        </p:nvSpPr>
        <p:spPr>
          <a:xfrm>
            <a:off x="4825929" y="1623096"/>
            <a:ext cx="4041775" cy="490342"/>
          </a:xfrm>
          <a:solidFill>
            <a:schemeClr val="accent1">
              <a:lumMod val="20000"/>
              <a:lumOff val="80000"/>
            </a:schemeClr>
          </a:solidFill>
        </p:spPr>
        <p:txBody>
          <a:bodyPr>
            <a:noAutofit/>
          </a:bodyPr>
          <a:lstStyle/>
          <a:p>
            <a:r>
              <a:rPr lang="en-US" sz="2800" dirty="0" smtClean="0"/>
              <a:t>California</a:t>
            </a:r>
            <a:endParaRPr lang="en-US" sz="2800" dirty="0"/>
          </a:p>
        </p:txBody>
      </p:sp>
      <p:sp>
        <p:nvSpPr>
          <p:cNvPr id="5" name="Content Placeholder 4"/>
          <p:cNvSpPr>
            <a:spLocks noGrp="1"/>
          </p:cNvSpPr>
          <p:nvPr>
            <p:ph sz="quarter" idx="4"/>
          </p:nvPr>
        </p:nvSpPr>
        <p:spPr>
          <a:xfrm>
            <a:off x="4815990" y="2222075"/>
            <a:ext cx="4187823" cy="4083500"/>
          </a:xfrm>
        </p:spPr>
        <p:txBody>
          <a:bodyPr/>
          <a:lstStyle/>
          <a:p>
            <a:pPr marL="44450" indent="0" algn="ctr">
              <a:buNone/>
            </a:pPr>
            <a:r>
              <a:rPr lang="en-US" dirty="0" smtClean="0"/>
              <a:t>22% response rate (n=76)</a:t>
            </a:r>
            <a:endParaRPr lang="en-US" dirty="0"/>
          </a:p>
        </p:txBody>
      </p:sp>
      <p:sp>
        <p:nvSpPr>
          <p:cNvPr id="6" name="Title 5"/>
          <p:cNvSpPr>
            <a:spLocks noGrp="1"/>
          </p:cNvSpPr>
          <p:nvPr>
            <p:ph type="title"/>
          </p:nvPr>
        </p:nvSpPr>
        <p:spPr>
          <a:xfrm>
            <a:off x="381000" y="336686"/>
            <a:ext cx="8382000" cy="1054100"/>
          </a:xfrm>
        </p:spPr>
        <p:txBody>
          <a:bodyPr/>
          <a:lstStyle/>
          <a:p>
            <a:r>
              <a:rPr lang="en-US" cap="none" dirty="0" smtClean="0"/>
              <a:t>Community Stakeholder </a:t>
            </a:r>
            <a:br>
              <a:rPr lang="en-US" cap="none" dirty="0" smtClean="0"/>
            </a:br>
            <a:r>
              <a:rPr lang="en-US" cap="none" dirty="0" smtClean="0"/>
              <a:t>Respondent Organizations</a:t>
            </a:r>
            <a:endParaRPr lang="en-US" cap="none" dirty="0"/>
          </a:p>
        </p:txBody>
      </p:sp>
      <p:graphicFrame>
        <p:nvGraphicFramePr>
          <p:cNvPr id="8" name="Chart 7"/>
          <p:cNvGraphicFramePr/>
          <p:nvPr>
            <p:extLst>
              <p:ext uri="{D42A27DB-BD31-4B8C-83A1-F6EECF244321}">
                <p14:modId xmlns:p14="http://schemas.microsoft.com/office/powerpoint/2010/main" val="3074243808"/>
              </p:ext>
            </p:extLst>
          </p:nvPr>
        </p:nvGraphicFramePr>
        <p:xfrm>
          <a:off x="5024436" y="2692493"/>
          <a:ext cx="4119564" cy="2783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037231819"/>
              </p:ext>
            </p:extLst>
          </p:nvPr>
        </p:nvGraphicFramePr>
        <p:xfrm>
          <a:off x="417512" y="2721299"/>
          <a:ext cx="4119564" cy="278384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a:off x="4645024" y="2222075"/>
            <a:ext cx="0" cy="348812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5184" y="5635323"/>
            <a:ext cx="4116388" cy="1200329"/>
          </a:xfrm>
          <a:prstGeom prst="rect">
            <a:avLst/>
          </a:prstGeom>
          <a:noFill/>
        </p:spPr>
        <p:txBody>
          <a:bodyPr wrap="square" rtlCol="0">
            <a:spAutoFit/>
          </a:bodyPr>
          <a:lstStyle/>
          <a:p>
            <a:pPr marL="285750" indent="-285750">
              <a:buFont typeface="Arial" charset="0"/>
              <a:buChar char="•"/>
            </a:pPr>
            <a:r>
              <a:rPr lang="is-IS" b="1" dirty="0" smtClean="0">
                <a:latin typeface="Gill Sans MT" charset="0"/>
                <a:ea typeface="Gill Sans MT" charset="0"/>
                <a:cs typeface="Gill Sans MT" charset="0"/>
              </a:rPr>
              <a:t>Nearly 70% </a:t>
            </a:r>
            <a:r>
              <a:rPr lang="is-IS" dirty="0" smtClean="0">
                <a:latin typeface="Gill Sans MT" charset="0"/>
                <a:ea typeface="Gill Sans MT" charset="0"/>
                <a:cs typeface="Gill Sans MT" charset="0"/>
              </a:rPr>
              <a:t>had some role in outreach, education, and enrollment</a:t>
            </a:r>
          </a:p>
          <a:p>
            <a:pPr marL="285750" indent="-285750">
              <a:buFont typeface="Arial" charset="0"/>
              <a:buChar char="•"/>
            </a:pPr>
            <a:r>
              <a:rPr lang="is-IS" b="1" dirty="0" smtClean="0">
                <a:latin typeface="Gill Sans MT" charset="0"/>
                <a:ea typeface="Gill Sans MT" charset="0"/>
                <a:cs typeface="Gill Sans MT" charset="0"/>
              </a:rPr>
              <a:t>3 in 4 </a:t>
            </a:r>
            <a:r>
              <a:rPr lang="is-IS" dirty="0" smtClean="0">
                <a:latin typeface="Gill Sans MT" charset="0"/>
                <a:ea typeface="Gill Sans MT" charset="0"/>
                <a:cs typeface="Gill Sans MT" charset="0"/>
              </a:rPr>
              <a:t>target non-White populations</a:t>
            </a:r>
          </a:p>
          <a:p>
            <a:pPr marL="285750" indent="-285750">
              <a:buFont typeface="Arial" charset="0"/>
              <a:buChar char="•"/>
            </a:pPr>
            <a:r>
              <a:rPr lang="is-IS" b="1" dirty="0" smtClean="0">
                <a:latin typeface="Gill Sans MT" charset="0"/>
                <a:ea typeface="Gill Sans MT" charset="0"/>
                <a:cs typeface="Gill Sans MT" charset="0"/>
              </a:rPr>
              <a:t>2 in 3 </a:t>
            </a:r>
            <a:r>
              <a:rPr lang="is-IS" dirty="0" smtClean="0">
                <a:latin typeface="Gill Sans MT" charset="0"/>
                <a:ea typeface="Gill Sans MT" charset="0"/>
                <a:cs typeface="Gill Sans MT" charset="0"/>
              </a:rPr>
              <a:t>target LGBTQ populations</a:t>
            </a:r>
            <a:endParaRPr lang="en-US" dirty="0">
              <a:latin typeface="Gill Sans MT" charset="0"/>
              <a:ea typeface="Gill Sans MT" charset="0"/>
              <a:cs typeface="Gill Sans MT" charset="0"/>
            </a:endParaRPr>
          </a:p>
        </p:txBody>
      </p:sp>
      <p:sp>
        <p:nvSpPr>
          <p:cNvPr id="15" name="TextBox 14"/>
          <p:cNvSpPr txBox="1"/>
          <p:nvPr/>
        </p:nvSpPr>
        <p:spPr>
          <a:xfrm>
            <a:off x="4997795" y="5635323"/>
            <a:ext cx="4116388" cy="1200329"/>
          </a:xfrm>
          <a:prstGeom prst="rect">
            <a:avLst/>
          </a:prstGeom>
          <a:noFill/>
        </p:spPr>
        <p:txBody>
          <a:bodyPr wrap="square" rtlCol="0">
            <a:spAutoFit/>
          </a:bodyPr>
          <a:lstStyle/>
          <a:p>
            <a:pPr marL="285750" indent="-285750">
              <a:buFont typeface="Arial" charset="0"/>
              <a:buChar char="•"/>
            </a:pPr>
            <a:r>
              <a:rPr lang="is-IS" b="1" dirty="0" smtClean="0">
                <a:latin typeface="Gill Sans MT" charset="0"/>
                <a:ea typeface="Gill Sans MT" charset="0"/>
                <a:cs typeface="Gill Sans MT" charset="0"/>
              </a:rPr>
              <a:t>Over 80% </a:t>
            </a:r>
            <a:r>
              <a:rPr lang="is-IS" dirty="0" smtClean="0">
                <a:latin typeface="Gill Sans MT" charset="0"/>
                <a:ea typeface="Gill Sans MT" charset="0"/>
                <a:cs typeface="Gill Sans MT" charset="0"/>
              </a:rPr>
              <a:t>had some role in outreach, education, and enrollment</a:t>
            </a:r>
          </a:p>
          <a:p>
            <a:pPr marL="285750" indent="-285750">
              <a:buFont typeface="Arial" charset="0"/>
              <a:buChar char="•"/>
            </a:pPr>
            <a:r>
              <a:rPr lang="is-IS" b="1" dirty="0" smtClean="0">
                <a:latin typeface="Gill Sans MT" charset="0"/>
                <a:ea typeface="Gill Sans MT" charset="0"/>
                <a:cs typeface="Gill Sans MT" charset="0"/>
              </a:rPr>
              <a:t>4 in 5 </a:t>
            </a:r>
            <a:r>
              <a:rPr lang="is-IS" dirty="0" smtClean="0">
                <a:latin typeface="Gill Sans MT" charset="0"/>
                <a:ea typeface="Gill Sans MT" charset="0"/>
                <a:cs typeface="Gill Sans MT" charset="0"/>
              </a:rPr>
              <a:t>target non-White populations</a:t>
            </a:r>
          </a:p>
          <a:p>
            <a:pPr marL="285750" indent="-285750">
              <a:buFont typeface="Arial" charset="0"/>
              <a:buChar char="•"/>
            </a:pPr>
            <a:r>
              <a:rPr lang="is-IS" b="1" dirty="0" smtClean="0">
                <a:latin typeface="Gill Sans MT" charset="0"/>
                <a:ea typeface="Gill Sans MT" charset="0"/>
                <a:cs typeface="Gill Sans MT" charset="0"/>
              </a:rPr>
              <a:t>2 in 3 </a:t>
            </a:r>
            <a:r>
              <a:rPr lang="is-IS" dirty="0" smtClean="0">
                <a:latin typeface="Gill Sans MT" charset="0"/>
                <a:ea typeface="Gill Sans MT" charset="0"/>
                <a:cs typeface="Gill Sans MT" charset="0"/>
              </a:rPr>
              <a:t>target LGBTQ populations</a:t>
            </a:r>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171319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355847"/>
            <a:ext cx="8801100" cy="1054394"/>
          </a:xfrm>
        </p:spPr>
        <p:txBody>
          <a:bodyPr/>
          <a:lstStyle/>
          <a:p>
            <a:pPr algn="l"/>
            <a:r>
              <a:rPr lang="en-US" sz="2600" dirty="0" smtClean="0"/>
              <a:t>Section 1:</a:t>
            </a:r>
            <a:r>
              <a:rPr lang="en-US" dirty="0" smtClean="0"/>
              <a:t/>
            </a:r>
            <a:br>
              <a:rPr lang="en-US" dirty="0" smtClean="0"/>
            </a:br>
            <a:r>
              <a:rPr lang="en-US" dirty="0" smtClean="0"/>
              <a:t>Strategic Commitment to Health Equity</a:t>
            </a:r>
            <a:endParaRPr lang="en-US" dirty="0"/>
          </a:p>
        </p:txBody>
      </p:sp>
      <p:sp>
        <p:nvSpPr>
          <p:cNvPr id="6" name="Content Placeholder 1"/>
          <p:cNvSpPr txBox="1">
            <a:spLocks/>
          </p:cNvSpPr>
          <p:nvPr/>
        </p:nvSpPr>
        <p:spPr>
          <a:xfrm>
            <a:off x="4572000" y="1752600"/>
            <a:ext cx="4038600" cy="4724400"/>
          </a:xfrm>
          <a:prstGeom prst="rect">
            <a:avLst/>
          </a:prstGeom>
        </p:spPr>
        <p:txBody>
          <a:bodyPr vert="horz" lIns="91440" tIns="45720" rIns="91440" bIns="45720" rtlCol="0">
            <a:normAutofit lnSpcReduction="10000"/>
          </a:bodyPr>
          <a:lstStyle>
            <a:lvl1pPr marL="273050" indent="-228600" algn="l" rtl="0" fontAlgn="base">
              <a:spcBef>
                <a:spcPct val="20000"/>
              </a:spcBef>
              <a:spcAft>
                <a:spcPct val="0"/>
              </a:spcAft>
              <a:buClr>
                <a:schemeClr val="accent1"/>
              </a:buClr>
              <a:buFont typeface="Wingdings 2" pitchFamily="18" charset="2"/>
              <a:buChar char=""/>
              <a:defRPr sz="2800" kern="1200" spc="150">
                <a:solidFill>
                  <a:schemeClr val="tx1"/>
                </a:solidFill>
                <a:latin typeface="Gill Sans MT" panose="020B0502020104020203" pitchFamily="34" charset="0"/>
                <a:ea typeface="+mn-ea"/>
                <a:cs typeface="Arial" panose="020B0604020202020204" pitchFamily="34" charset="0"/>
              </a:defRPr>
            </a:lvl1pPr>
            <a:lvl2pPr marL="547688" indent="-182563" algn="l" rtl="0" fontAlgn="base">
              <a:spcBef>
                <a:spcPct val="20000"/>
              </a:spcBef>
              <a:spcAft>
                <a:spcPct val="0"/>
              </a:spcAft>
              <a:buClr>
                <a:schemeClr val="accent2"/>
              </a:buClr>
              <a:buFont typeface="Wingdings" pitchFamily="2" charset="2"/>
              <a:buChar char="§"/>
              <a:defRPr sz="2400" kern="1200" spc="100">
                <a:solidFill>
                  <a:schemeClr val="tx1"/>
                </a:solidFill>
                <a:latin typeface="Gill Sans MT" panose="020B0502020104020203" pitchFamily="34" charset="0"/>
                <a:ea typeface="+mn-ea"/>
                <a:cs typeface="Arial" panose="020B0604020202020204" pitchFamily="34" charset="0"/>
              </a:defRPr>
            </a:lvl2pPr>
            <a:lvl3pPr marL="822325" indent="-182563" algn="l" rtl="0" fontAlgn="base">
              <a:spcBef>
                <a:spcPct val="20000"/>
              </a:spcBef>
              <a:spcAft>
                <a:spcPct val="0"/>
              </a:spcAft>
              <a:buClr>
                <a:srgbClr val="9BBB59"/>
              </a:buClr>
              <a:buFont typeface="Wingdings" pitchFamily="2" charset="2"/>
              <a:buChar char="§"/>
              <a:defRPr sz="2000" kern="1200" spc="100">
                <a:solidFill>
                  <a:schemeClr val="tx1"/>
                </a:solidFill>
                <a:latin typeface="Gill Sans MT" panose="020B0502020104020203" pitchFamily="34" charset="0"/>
                <a:ea typeface="+mn-ea"/>
                <a:cs typeface="Arial" panose="020B0604020202020204" pitchFamily="34" charset="0"/>
              </a:defRPr>
            </a:lvl3pPr>
            <a:lvl4pPr marL="1096963" indent="-182563" algn="l" rtl="0" fontAlgn="base">
              <a:spcBef>
                <a:spcPct val="20000"/>
              </a:spcBef>
              <a:spcAft>
                <a:spcPct val="0"/>
              </a:spcAft>
              <a:buClr>
                <a:srgbClr val="8064A2"/>
              </a:buClr>
              <a:buFont typeface="Wingdings" pitchFamily="2" charset="2"/>
              <a:buChar char="§"/>
              <a:defRPr sz="1800" kern="1200">
                <a:solidFill>
                  <a:schemeClr val="tx1"/>
                </a:solidFill>
                <a:latin typeface="Gill Sans MT" panose="020B0502020104020203" pitchFamily="34" charset="0"/>
                <a:ea typeface="+mn-ea"/>
                <a:cs typeface="Arial" panose="020B0604020202020204" pitchFamily="34" charset="0"/>
              </a:defRPr>
            </a:lvl4pPr>
            <a:lvl5pPr marL="1279525" indent="-182563" algn="l" rtl="0" fontAlgn="base">
              <a:spcBef>
                <a:spcPct val="20000"/>
              </a:spcBef>
              <a:spcAft>
                <a:spcPct val="0"/>
              </a:spcAft>
              <a:buClr>
                <a:srgbClr val="F79646"/>
              </a:buClr>
              <a:buFont typeface="Wingdings" pitchFamily="2" charset="2"/>
              <a:buChar char="§"/>
              <a:defRPr sz="1600" kern="1200" spc="100">
                <a:solidFill>
                  <a:schemeClr val="tx1"/>
                </a:solidFill>
                <a:latin typeface="Gill Sans MT" panose="020B0502020104020203" pitchFamily="34" charset="0"/>
                <a:ea typeface="+mn-ea"/>
                <a:cs typeface="Arial" panose="020B0604020202020204"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1800" dirty="0" smtClean="0"/>
              <a:t>Both marketplaces have made a public commitment to disparities reduction and health equity since establishment.</a:t>
            </a:r>
          </a:p>
          <a:p>
            <a:pPr marL="44450" indent="0">
              <a:buNone/>
            </a:pPr>
            <a:r>
              <a:rPr lang="en-US" sz="1800" dirty="0" smtClean="0"/>
              <a:t> </a:t>
            </a:r>
          </a:p>
          <a:p>
            <a:r>
              <a:rPr lang="en-US" sz="1800" dirty="0" smtClean="0"/>
              <a:t>60% in CA and 54% in CT say they know about this commitment.</a:t>
            </a:r>
          </a:p>
          <a:p>
            <a:endParaRPr lang="en-US" sz="1800" dirty="0" smtClean="0"/>
          </a:p>
          <a:p>
            <a:r>
              <a:rPr lang="en-US" sz="1800" dirty="0"/>
              <a:t>42% in CT and 56% in CA say health equity commitment has </a:t>
            </a:r>
            <a:r>
              <a:rPr lang="en-US" sz="1800" dirty="0" smtClean="0"/>
              <a:t>grown. </a:t>
            </a:r>
            <a:endParaRPr lang="en-US" sz="1800" dirty="0"/>
          </a:p>
          <a:p>
            <a:endParaRPr lang="en-US" sz="1800" dirty="0" smtClean="0"/>
          </a:p>
          <a:p>
            <a:r>
              <a:rPr lang="en-US" sz="1800" dirty="0" smtClean="0"/>
              <a:t>More than half in both states say health equity commitment has been communicated less than well. </a:t>
            </a:r>
          </a:p>
          <a:p>
            <a:endParaRPr lang="en-US" sz="1800" dirty="0" smtClean="0"/>
          </a:p>
        </p:txBody>
      </p:sp>
      <p:graphicFrame>
        <p:nvGraphicFramePr>
          <p:cNvPr id="8" name="Chart 7"/>
          <p:cNvGraphicFramePr/>
          <p:nvPr>
            <p:extLst>
              <p:ext uri="{D42A27DB-BD31-4B8C-83A1-F6EECF244321}">
                <p14:modId xmlns:p14="http://schemas.microsoft.com/office/powerpoint/2010/main" val="2383826336"/>
              </p:ext>
            </p:extLst>
          </p:nvPr>
        </p:nvGraphicFramePr>
        <p:xfrm>
          <a:off x="152400" y="1676400"/>
          <a:ext cx="4114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3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833938"/>
          </a:xfrm>
        </p:spPr>
        <p:txBody>
          <a:bodyPr>
            <a:normAutofit/>
          </a:bodyPr>
          <a:lstStyle/>
          <a:p>
            <a:pPr lvl="1"/>
            <a:endParaRPr lang="en-US" dirty="0"/>
          </a:p>
          <a:p>
            <a:endParaRPr lang="en-US" dirty="0"/>
          </a:p>
          <a:p>
            <a:pPr marL="44450" indent="0">
              <a:buNone/>
            </a:pPr>
            <a:endParaRPr lang="en-US" dirty="0"/>
          </a:p>
        </p:txBody>
      </p:sp>
      <p:sp>
        <p:nvSpPr>
          <p:cNvPr id="5" name="Title 2"/>
          <p:cNvSpPr>
            <a:spLocks noGrp="1"/>
          </p:cNvSpPr>
          <p:nvPr>
            <p:ph type="title"/>
          </p:nvPr>
        </p:nvSpPr>
        <p:spPr>
          <a:xfrm>
            <a:off x="228600" y="355847"/>
            <a:ext cx="8915400" cy="1054394"/>
          </a:xfrm>
        </p:spPr>
        <p:txBody>
          <a:bodyPr/>
          <a:lstStyle/>
          <a:p>
            <a:pPr algn="l"/>
            <a:r>
              <a:rPr lang="en-US" sz="2600" dirty="0" smtClean="0"/>
              <a:t>Section 2:</a:t>
            </a:r>
            <a:r>
              <a:rPr lang="en-US" dirty="0" smtClean="0"/>
              <a:t/>
            </a:r>
            <a:br>
              <a:rPr lang="en-US" dirty="0" smtClean="0"/>
            </a:br>
            <a:r>
              <a:rPr lang="en-US" dirty="0" smtClean="0"/>
              <a:t>Plan Management &amp; Affordability</a:t>
            </a:r>
            <a:endParaRPr lang="en-US" dirty="0"/>
          </a:p>
        </p:txBody>
      </p:sp>
      <p:graphicFrame>
        <p:nvGraphicFramePr>
          <p:cNvPr id="7" name="Chart 6"/>
          <p:cNvGraphicFramePr/>
          <p:nvPr>
            <p:extLst>
              <p:ext uri="{D42A27DB-BD31-4B8C-83A1-F6EECF244321}">
                <p14:modId xmlns:p14="http://schemas.microsoft.com/office/powerpoint/2010/main" val="2622000242"/>
              </p:ext>
            </p:extLst>
          </p:nvPr>
        </p:nvGraphicFramePr>
        <p:xfrm>
          <a:off x="4724400" y="1828800"/>
          <a:ext cx="4038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8600" y="1828800"/>
            <a:ext cx="41910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ill Sans MT" panose="020B0502020104020203" pitchFamily="34" charset="0"/>
              </a:rPr>
              <a:t>Stakeholders in CA (66%) were more likely than CT (51%) to feel that plans offered on the exchange were mostly/to a great extent affordable. Community advocates in CA suggest this is largely due to the state’s </a:t>
            </a:r>
            <a:r>
              <a:rPr lang="en-US" b="1" dirty="0" smtClean="0">
                <a:solidFill>
                  <a:srgbClr val="FF0000"/>
                </a:solidFill>
                <a:latin typeface="Gill Sans MT" panose="020B0502020104020203" pitchFamily="34" charset="0"/>
              </a:rPr>
              <a:t>active purchaser </a:t>
            </a:r>
            <a:r>
              <a:rPr lang="en-US" dirty="0" smtClean="0">
                <a:latin typeface="Gill Sans MT" panose="020B0502020104020203" pitchFamily="34" charset="0"/>
              </a:rPr>
              <a:t>status which allows the state marketplace to selectively contract with carriers and negotiate price discounts. </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smtClean="0">
                <a:latin typeface="Gill Sans MT" panose="020B0502020104020203" pitchFamily="34" charset="0"/>
              </a:rPr>
              <a:t>In contrast, stakeholders in CT (46%) were more likely than CA (35%) to report that the exchange assured that health plan networks provide timely access to care (i.e., appointments within specific period of time).</a:t>
            </a:r>
            <a:endParaRPr lang="en-US" dirty="0">
              <a:latin typeface="Gill Sans MT" panose="020B0502020104020203" pitchFamily="34" charset="0"/>
            </a:endParaRPr>
          </a:p>
        </p:txBody>
      </p:sp>
    </p:spTree>
    <p:extLst>
      <p:ext uri="{BB962C8B-B14F-4D97-AF65-F5344CB8AC3E}">
        <p14:creationId xmlns:p14="http://schemas.microsoft.com/office/powerpoint/2010/main" val="54299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1252538"/>
          </a:xfrm>
        </p:spPr>
        <p:txBody>
          <a:bodyPr>
            <a:normAutofit/>
          </a:bodyPr>
          <a:lstStyle/>
          <a:p>
            <a:pPr lvl="1"/>
            <a:endParaRPr lang="en-US" dirty="0"/>
          </a:p>
          <a:p>
            <a:endParaRPr lang="en-US" dirty="0"/>
          </a:p>
          <a:p>
            <a:pPr marL="44450" indent="0">
              <a:buNone/>
            </a:pPr>
            <a:endParaRPr lang="en-US" dirty="0"/>
          </a:p>
        </p:txBody>
      </p:sp>
      <p:sp>
        <p:nvSpPr>
          <p:cNvPr id="5" name="Title 2"/>
          <p:cNvSpPr>
            <a:spLocks noGrp="1"/>
          </p:cNvSpPr>
          <p:nvPr>
            <p:ph type="title"/>
          </p:nvPr>
        </p:nvSpPr>
        <p:spPr>
          <a:xfrm>
            <a:off x="228600" y="355847"/>
            <a:ext cx="8915400" cy="1054394"/>
          </a:xfrm>
        </p:spPr>
        <p:txBody>
          <a:bodyPr/>
          <a:lstStyle/>
          <a:p>
            <a:pPr algn="l"/>
            <a:r>
              <a:rPr lang="en-US" sz="2600" dirty="0" smtClean="0"/>
              <a:t>Section 3:</a:t>
            </a:r>
            <a:r>
              <a:rPr lang="en-US" dirty="0" smtClean="0"/>
              <a:t/>
            </a:r>
            <a:br>
              <a:rPr lang="en-US" dirty="0" smtClean="0"/>
            </a:br>
            <a:r>
              <a:rPr lang="en-US" dirty="0" smtClean="0"/>
              <a:t>Community Stakeholder Engagement</a:t>
            </a:r>
            <a:endParaRPr lang="en-US" dirty="0"/>
          </a:p>
        </p:txBody>
      </p:sp>
      <p:sp>
        <p:nvSpPr>
          <p:cNvPr id="3" name="TextBox 2"/>
          <p:cNvSpPr txBox="1"/>
          <p:nvPr/>
        </p:nvSpPr>
        <p:spPr>
          <a:xfrm>
            <a:off x="304800" y="1600200"/>
            <a:ext cx="8525889" cy="1015663"/>
          </a:xfrm>
          <a:prstGeom prst="rect">
            <a:avLst/>
          </a:prstGeom>
          <a:noFill/>
        </p:spPr>
        <p:txBody>
          <a:bodyPr wrap="square" rtlCol="0">
            <a:spAutoFit/>
          </a:bodyPr>
          <a:lstStyle/>
          <a:p>
            <a:pPr algn="ctr"/>
            <a:r>
              <a:rPr lang="en-US" sz="2000" dirty="0" smtClean="0">
                <a:latin typeface="Gill Sans MT" charset="0"/>
                <a:ea typeface="Gill Sans MT" charset="0"/>
                <a:cs typeface="Gill Sans MT" charset="0"/>
              </a:rPr>
              <a:t>Community stakeholders reported feeling that marketplace engagement varies by population, with representatives of non-White &amp; LGBTQ </a:t>
            </a:r>
            <a:br>
              <a:rPr lang="en-US" sz="2000" dirty="0" smtClean="0">
                <a:latin typeface="Gill Sans MT" charset="0"/>
                <a:ea typeface="Gill Sans MT" charset="0"/>
                <a:cs typeface="Gill Sans MT" charset="0"/>
              </a:rPr>
            </a:br>
            <a:r>
              <a:rPr lang="en-US" sz="2000" dirty="0" smtClean="0">
                <a:latin typeface="Gill Sans MT" charset="0"/>
                <a:ea typeface="Gill Sans MT" charset="0"/>
                <a:cs typeface="Gill Sans MT" charset="0"/>
              </a:rPr>
              <a:t>populations engaged less often than White representatives.</a:t>
            </a:r>
            <a:endParaRPr lang="en-US" sz="2000" dirty="0">
              <a:latin typeface="Gill Sans MT" charset="0"/>
              <a:ea typeface="Gill Sans MT" charset="0"/>
              <a:cs typeface="Gill Sans MT" charset="0"/>
            </a:endParaRPr>
          </a:p>
        </p:txBody>
      </p:sp>
      <p:graphicFrame>
        <p:nvGraphicFramePr>
          <p:cNvPr id="16" name="Chart 15"/>
          <p:cNvGraphicFramePr/>
          <p:nvPr>
            <p:extLst>
              <p:ext uri="{D42A27DB-BD31-4B8C-83A1-F6EECF244321}">
                <p14:modId xmlns:p14="http://schemas.microsoft.com/office/powerpoint/2010/main" val="151469465"/>
              </p:ext>
            </p:extLst>
          </p:nvPr>
        </p:nvGraphicFramePr>
        <p:xfrm>
          <a:off x="838200" y="2743200"/>
          <a:ext cx="7672754"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743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1252538"/>
          </a:xfrm>
        </p:spPr>
        <p:txBody>
          <a:bodyPr>
            <a:normAutofit/>
          </a:bodyPr>
          <a:lstStyle/>
          <a:p>
            <a:pPr lvl="1"/>
            <a:endParaRPr lang="en-US" dirty="0"/>
          </a:p>
          <a:p>
            <a:endParaRPr lang="en-US" dirty="0"/>
          </a:p>
          <a:p>
            <a:pPr marL="44450" indent="0">
              <a:buNone/>
            </a:pPr>
            <a:endParaRPr lang="en-US" dirty="0"/>
          </a:p>
        </p:txBody>
      </p:sp>
      <p:sp>
        <p:nvSpPr>
          <p:cNvPr id="5" name="Title 2"/>
          <p:cNvSpPr>
            <a:spLocks noGrp="1"/>
          </p:cNvSpPr>
          <p:nvPr>
            <p:ph type="title"/>
          </p:nvPr>
        </p:nvSpPr>
        <p:spPr>
          <a:xfrm>
            <a:off x="228600" y="355847"/>
            <a:ext cx="8915400" cy="1054394"/>
          </a:xfrm>
        </p:spPr>
        <p:txBody>
          <a:bodyPr/>
          <a:lstStyle/>
          <a:p>
            <a:pPr algn="l"/>
            <a:r>
              <a:rPr lang="en-US" sz="2600" dirty="0" smtClean="0"/>
              <a:t>Section 3:</a:t>
            </a:r>
            <a:r>
              <a:rPr lang="en-US" dirty="0" smtClean="0"/>
              <a:t/>
            </a:r>
            <a:br>
              <a:rPr lang="en-US" dirty="0" smtClean="0"/>
            </a:br>
            <a:r>
              <a:rPr lang="en-US" dirty="0" smtClean="0"/>
              <a:t>Incorporation of Stakeholder Feedback</a:t>
            </a:r>
            <a:endParaRPr lang="en-US" dirty="0"/>
          </a:p>
        </p:txBody>
      </p:sp>
      <p:sp>
        <p:nvSpPr>
          <p:cNvPr id="3" name="TextBox 2"/>
          <p:cNvSpPr txBox="1"/>
          <p:nvPr/>
        </p:nvSpPr>
        <p:spPr>
          <a:xfrm>
            <a:off x="228600" y="1752600"/>
            <a:ext cx="8686800" cy="707886"/>
          </a:xfrm>
          <a:prstGeom prst="rect">
            <a:avLst/>
          </a:prstGeom>
          <a:noFill/>
        </p:spPr>
        <p:txBody>
          <a:bodyPr wrap="square" rtlCol="0">
            <a:spAutoFit/>
          </a:bodyPr>
          <a:lstStyle/>
          <a:p>
            <a:pPr algn="ctr"/>
            <a:r>
              <a:rPr lang="en-US" sz="2000" dirty="0" smtClean="0">
                <a:latin typeface="Gill Sans MT" charset="0"/>
                <a:ea typeface="Gill Sans MT" charset="0"/>
                <a:cs typeface="Gill Sans MT" charset="0"/>
              </a:rPr>
              <a:t>Perception of feedback incorporation, or the feeling of being “heard” also varied by population, with non-White &amp; LGBTQ representatives cited as less often heard. </a:t>
            </a:r>
            <a:endParaRPr lang="en-US" sz="2000" dirty="0">
              <a:latin typeface="Gill Sans MT" charset="0"/>
              <a:ea typeface="Gill Sans MT" charset="0"/>
              <a:cs typeface="Gill Sans MT" charset="0"/>
            </a:endParaRPr>
          </a:p>
        </p:txBody>
      </p:sp>
      <p:graphicFrame>
        <p:nvGraphicFramePr>
          <p:cNvPr id="16" name="Chart 15"/>
          <p:cNvGraphicFramePr/>
          <p:nvPr>
            <p:extLst>
              <p:ext uri="{D42A27DB-BD31-4B8C-83A1-F6EECF244321}">
                <p14:modId xmlns:p14="http://schemas.microsoft.com/office/powerpoint/2010/main" val="159388820"/>
              </p:ext>
            </p:extLst>
          </p:nvPr>
        </p:nvGraphicFramePr>
        <p:xfrm>
          <a:off x="685800" y="2590800"/>
          <a:ext cx="7672754" cy="3866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38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52600"/>
            <a:ext cx="3505200" cy="4724400"/>
          </a:xfrm>
        </p:spPr>
        <p:txBody>
          <a:bodyPr>
            <a:normAutofit/>
          </a:bodyPr>
          <a:lstStyle/>
          <a:p>
            <a:pPr marL="342900" lvl="1" indent="-342900" fontAlgn="auto">
              <a:spcBef>
                <a:spcPts val="0"/>
              </a:spcBef>
              <a:spcAft>
                <a:spcPts val="0"/>
              </a:spcAft>
              <a:buClrTx/>
              <a:defRPr/>
            </a:pPr>
            <a:r>
              <a:rPr lang="en-US" sz="2000" dirty="0" smtClean="0"/>
              <a:t>Community stakeholders felt that enrollment assisters were generally representative of the cultural/linguistic diversity of eligible populations.</a:t>
            </a:r>
          </a:p>
          <a:p>
            <a:pPr marL="342900" lvl="1" indent="-342900" fontAlgn="auto">
              <a:spcBef>
                <a:spcPts val="0"/>
              </a:spcBef>
              <a:spcAft>
                <a:spcPts val="0"/>
              </a:spcAft>
              <a:buClrTx/>
              <a:defRPr/>
            </a:pPr>
            <a:endParaRPr lang="en-US" sz="2000" dirty="0" smtClean="0"/>
          </a:p>
          <a:p>
            <a:pPr marL="342900" lvl="1" indent="-342900" fontAlgn="auto">
              <a:spcBef>
                <a:spcPts val="0"/>
              </a:spcBef>
              <a:spcAft>
                <a:spcPts val="0"/>
              </a:spcAft>
              <a:buClrTx/>
              <a:defRPr/>
            </a:pPr>
            <a:r>
              <a:rPr lang="en-US" sz="2000" dirty="0" smtClean="0"/>
              <a:t>They however reported that assisters were relatively less representative of the LGBTQ populations being served. </a:t>
            </a:r>
            <a:endParaRPr lang="en-US" sz="2000" dirty="0"/>
          </a:p>
        </p:txBody>
      </p:sp>
      <p:sp>
        <p:nvSpPr>
          <p:cNvPr id="5" name="Title 2"/>
          <p:cNvSpPr>
            <a:spLocks noGrp="1"/>
          </p:cNvSpPr>
          <p:nvPr>
            <p:ph type="title"/>
          </p:nvPr>
        </p:nvSpPr>
        <p:spPr>
          <a:xfrm>
            <a:off x="228600" y="355847"/>
            <a:ext cx="8915400" cy="1054394"/>
          </a:xfrm>
        </p:spPr>
        <p:txBody>
          <a:bodyPr/>
          <a:lstStyle/>
          <a:p>
            <a:pPr algn="l"/>
            <a:r>
              <a:rPr lang="en-US" sz="2600" dirty="0" smtClean="0"/>
              <a:t>Section 4:</a:t>
            </a:r>
            <a:r>
              <a:rPr lang="en-US" dirty="0" smtClean="0"/>
              <a:t/>
            </a:r>
            <a:br>
              <a:rPr lang="en-US" dirty="0" smtClean="0"/>
            </a:br>
            <a:r>
              <a:rPr lang="en-US" dirty="0" smtClean="0"/>
              <a:t>Navigator and Assister Diversity</a:t>
            </a:r>
            <a:endParaRPr lang="en-US" dirty="0"/>
          </a:p>
        </p:txBody>
      </p:sp>
      <p:graphicFrame>
        <p:nvGraphicFramePr>
          <p:cNvPr id="13" name="Chart 12"/>
          <p:cNvGraphicFramePr/>
          <p:nvPr>
            <p:extLst>
              <p:ext uri="{D42A27DB-BD31-4B8C-83A1-F6EECF244321}">
                <p14:modId xmlns:p14="http://schemas.microsoft.com/office/powerpoint/2010/main" val="2864912758"/>
              </p:ext>
            </p:extLst>
          </p:nvPr>
        </p:nvGraphicFramePr>
        <p:xfrm>
          <a:off x="3810000" y="1676400"/>
          <a:ext cx="5158154"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69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28600" y="355847"/>
            <a:ext cx="8915400" cy="1054394"/>
          </a:xfrm>
        </p:spPr>
        <p:txBody>
          <a:bodyPr/>
          <a:lstStyle/>
          <a:p>
            <a:pPr algn="l"/>
            <a:r>
              <a:rPr lang="en-US" sz="2600" dirty="0" smtClean="0"/>
              <a:t>Section 5:</a:t>
            </a:r>
            <a:r>
              <a:rPr lang="en-US" dirty="0" smtClean="0"/>
              <a:t/>
            </a:r>
            <a:br>
              <a:rPr lang="en-US" dirty="0" smtClean="0"/>
            </a:br>
            <a:r>
              <a:rPr lang="en-US" dirty="0" smtClean="0"/>
              <a:t>Marketing and Outreach</a:t>
            </a:r>
            <a:endParaRPr lang="en-US" dirty="0"/>
          </a:p>
        </p:txBody>
      </p:sp>
      <p:graphicFrame>
        <p:nvGraphicFramePr>
          <p:cNvPr id="20" name="Chart 19"/>
          <p:cNvGraphicFramePr/>
          <p:nvPr>
            <p:extLst>
              <p:ext uri="{D42A27DB-BD31-4B8C-83A1-F6EECF244321}">
                <p14:modId xmlns:p14="http://schemas.microsoft.com/office/powerpoint/2010/main" val="121408225"/>
              </p:ext>
            </p:extLst>
          </p:nvPr>
        </p:nvGraphicFramePr>
        <p:xfrm>
          <a:off x="240623" y="3048000"/>
          <a:ext cx="8446177" cy="364211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228600" y="1600200"/>
            <a:ext cx="8671260" cy="1354217"/>
          </a:xfrm>
          <a:prstGeom prst="rect">
            <a:avLst/>
          </a:prstGeom>
          <a:noFill/>
        </p:spPr>
        <p:txBody>
          <a:bodyPr wrap="square" rtlCol="0">
            <a:spAutoFit/>
          </a:bodyPr>
          <a:lstStyle/>
          <a:p>
            <a:pPr marL="285750" indent="-285750">
              <a:buFont typeface="Arial" charset="0"/>
              <a:buChar char="•"/>
            </a:pPr>
            <a:r>
              <a:rPr lang="en-US" dirty="0" smtClean="0">
                <a:latin typeface="Gill Sans MT" charset="0"/>
                <a:ea typeface="Gill Sans MT" charset="0"/>
                <a:cs typeface="Gill Sans MT" charset="0"/>
              </a:rPr>
              <a:t>Stakeholders felt engagement to vet marketing messages was relatively low among some groups, especially Asian, LEP, and LGBTQ</a:t>
            </a:r>
          </a:p>
          <a:p>
            <a:pPr marL="285750" indent="-285750">
              <a:buFont typeface="Arial" charset="0"/>
              <a:buChar char="•"/>
            </a:pPr>
            <a:endParaRPr lang="en-US" sz="1000" dirty="0" smtClean="0">
              <a:latin typeface="Gill Sans MT" charset="0"/>
              <a:ea typeface="Gill Sans MT" charset="0"/>
              <a:cs typeface="Gill Sans MT" charset="0"/>
            </a:endParaRPr>
          </a:p>
          <a:p>
            <a:pPr marL="285750" indent="-285750">
              <a:buFont typeface="Arial" charset="0"/>
              <a:buChar char="•"/>
            </a:pPr>
            <a:r>
              <a:rPr lang="en-US" dirty="0" smtClean="0">
                <a:latin typeface="Gill Sans MT" charset="0"/>
                <a:ea typeface="Gill Sans MT" charset="0"/>
                <a:cs typeface="Gill Sans MT" charset="0"/>
              </a:rPr>
              <a:t>When asked how often feedback was incorporated from community stakeholders on marketing, only 12% in CA and 18% in CT said always/very often. </a:t>
            </a:r>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178467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28600" y="355847"/>
            <a:ext cx="8915400" cy="1054394"/>
          </a:xfrm>
        </p:spPr>
        <p:txBody>
          <a:bodyPr/>
          <a:lstStyle/>
          <a:p>
            <a:pPr algn="l"/>
            <a:r>
              <a:rPr lang="en-US" sz="2600" dirty="0" smtClean="0"/>
              <a:t>Section 5:</a:t>
            </a:r>
            <a:r>
              <a:rPr lang="en-US" dirty="0" smtClean="0"/>
              <a:t/>
            </a:r>
            <a:br>
              <a:rPr lang="en-US" dirty="0" smtClean="0"/>
            </a:br>
            <a:r>
              <a:rPr lang="en-US" dirty="0" smtClean="0"/>
              <a:t>Marketing and Outreach</a:t>
            </a:r>
            <a:endParaRPr lang="en-US" dirty="0"/>
          </a:p>
        </p:txBody>
      </p:sp>
      <p:graphicFrame>
        <p:nvGraphicFramePr>
          <p:cNvPr id="6" name="Chart 5"/>
          <p:cNvGraphicFramePr/>
          <p:nvPr>
            <p:extLst>
              <p:ext uri="{D42A27DB-BD31-4B8C-83A1-F6EECF244321}">
                <p14:modId xmlns:p14="http://schemas.microsoft.com/office/powerpoint/2010/main" val="118455405"/>
              </p:ext>
            </p:extLst>
          </p:nvPr>
        </p:nvGraphicFramePr>
        <p:xfrm>
          <a:off x="213060" y="2743200"/>
          <a:ext cx="8686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1828800"/>
            <a:ext cx="8671260" cy="646331"/>
          </a:xfrm>
          <a:prstGeom prst="rect">
            <a:avLst/>
          </a:prstGeom>
          <a:noFill/>
        </p:spPr>
        <p:txBody>
          <a:bodyPr wrap="square" rtlCol="0">
            <a:spAutoFit/>
          </a:bodyPr>
          <a:lstStyle/>
          <a:p>
            <a:pPr marL="285750" indent="-285750">
              <a:buFont typeface="Arial" charset="0"/>
              <a:buChar char="•"/>
            </a:pPr>
            <a:r>
              <a:rPr lang="en-US" dirty="0" smtClean="0">
                <a:latin typeface="Gill Sans MT" charset="0"/>
                <a:ea typeface="Gill Sans MT" charset="0"/>
                <a:cs typeface="Gill Sans MT" charset="0"/>
              </a:rPr>
              <a:t>Surveyed stakeholders in both states reported feeling that marketing and outreach resources were not very well aligned with marketplace-eligible diverse populations.  </a:t>
            </a:r>
          </a:p>
        </p:txBody>
      </p:sp>
    </p:spTree>
    <p:extLst>
      <p:ext uri="{BB962C8B-B14F-4D97-AF65-F5344CB8AC3E}">
        <p14:creationId xmlns:p14="http://schemas.microsoft.com/office/powerpoint/2010/main" val="35359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986337"/>
          </a:xfrm>
        </p:spPr>
        <p:txBody>
          <a:bodyPr>
            <a:normAutofit/>
          </a:bodyPr>
          <a:lstStyle/>
          <a:p>
            <a:r>
              <a:rPr lang="en-US" dirty="0" smtClean="0"/>
              <a:t>Background &amp; Context</a:t>
            </a:r>
          </a:p>
          <a:p>
            <a:pPr lvl="1"/>
            <a:r>
              <a:rPr lang="en-US" dirty="0" smtClean="0"/>
              <a:t>About Texas Health Institute</a:t>
            </a:r>
          </a:p>
          <a:p>
            <a:pPr lvl="1"/>
            <a:r>
              <a:rPr lang="en-US" dirty="0" smtClean="0"/>
              <a:t>Study </a:t>
            </a:r>
            <a:r>
              <a:rPr lang="en-US" dirty="0"/>
              <a:t>Origins, Objectives, </a:t>
            </a:r>
            <a:r>
              <a:rPr lang="en-US" dirty="0" smtClean="0"/>
              <a:t>Design</a:t>
            </a:r>
            <a:endParaRPr lang="en-US" dirty="0"/>
          </a:p>
          <a:p>
            <a:pPr marL="365125" lvl="1" indent="0">
              <a:buNone/>
            </a:pPr>
            <a:endParaRPr lang="en-US" dirty="0"/>
          </a:p>
          <a:p>
            <a:r>
              <a:rPr lang="en-US" dirty="0" smtClean="0"/>
              <a:t>Results </a:t>
            </a:r>
          </a:p>
          <a:p>
            <a:pPr lvl="1"/>
            <a:r>
              <a:rPr lang="en-US" dirty="0" smtClean="0"/>
              <a:t>California</a:t>
            </a:r>
          </a:p>
          <a:p>
            <a:pPr lvl="1"/>
            <a:r>
              <a:rPr lang="en-US" dirty="0" smtClean="0"/>
              <a:t>Connecticut</a:t>
            </a:r>
          </a:p>
          <a:p>
            <a:pPr lvl="1"/>
            <a:endParaRPr lang="en-US" dirty="0"/>
          </a:p>
          <a:p>
            <a:r>
              <a:rPr lang="en-US" dirty="0" smtClean="0"/>
              <a:t>ACA uncertainty and the fate of marketplaces?</a:t>
            </a:r>
            <a:br>
              <a:rPr lang="en-US" dirty="0" smtClean="0"/>
            </a:br>
            <a:endParaRPr lang="en-US" dirty="0" smtClean="0"/>
          </a:p>
          <a:p>
            <a:endParaRPr lang="en-US" dirty="0" smtClean="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66438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910" y="267652"/>
            <a:ext cx="8458200" cy="1054394"/>
          </a:xfrm>
        </p:spPr>
        <p:txBody>
          <a:bodyPr/>
          <a:lstStyle/>
          <a:p>
            <a:pPr algn="l"/>
            <a:r>
              <a:rPr lang="en-US" sz="2600" dirty="0">
                <a:latin typeface="Corbel" charset="0"/>
                <a:ea typeface="Corbel" charset="0"/>
                <a:cs typeface="Corbel" charset="0"/>
              </a:rPr>
              <a:t>Section </a:t>
            </a:r>
            <a:r>
              <a:rPr lang="en-US" sz="2600" dirty="0" smtClean="0">
                <a:latin typeface="Corbel" charset="0"/>
                <a:ea typeface="Corbel" charset="0"/>
                <a:cs typeface="Corbel" charset="0"/>
              </a:rPr>
              <a:t>6:</a:t>
            </a:r>
            <a:r>
              <a:rPr lang="en-US" sz="2600" dirty="0">
                <a:latin typeface="Corbel" charset="0"/>
                <a:ea typeface="Corbel" charset="0"/>
                <a:cs typeface="Corbel" charset="0"/>
              </a:rPr>
              <a:t/>
            </a:r>
            <a:br>
              <a:rPr lang="en-US" sz="2600" dirty="0">
                <a:latin typeface="Corbel" charset="0"/>
                <a:ea typeface="Corbel" charset="0"/>
                <a:cs typeface="Corbel" charset="0"/>
              </a:rPr>
            </a:br>
            <a:r>
              <a:rPr lang="en-US" dirty="0" smtClean="0">
                <a:latin typeface="Corbel" charset="0"/>
                <a:ea typeface="Corbel" charset="0"/>
                <a:cs typeface="Corbel" charset="0"/>
              </a:rPr>
              <a:t>Marketplace Outcomes</a:t>
            </a:r>
            <a:endParaRPr lang="en-US" dirty="0">
              <a:latin typeface="Corbel" charset="0"/>
              <a:ea typeface="Corbel" charset="0"/>
              <a:cs typeface="Corbel" charset="0"/>
            </a:endParaRPr>
          </a:p>
        </p:txBody>
      </p:sp>
      <p:graphicFrame>
        <p:nvGraphicFramePr>
          <p:cNvPr id="7" name="Chart 6"/>
          <p:cNvGraphicFramePr/>
          <p:nvPr>
            <p:extLst>
              <p:ext uri="{D42A27DB-BD31-4B8C-83A1-F6EECF244321}">
                <p14:modId xmlns:p14="http://schemas.microsoft.com/office/powerpoint/2010/main" val="3224031339"/>
              </p:ext>
            </p:extLst>
          </p:nvPr>
        </p:nvGraphicFramePr>
        <p:xfrm>
          <a:off x="3962400" y="1688543"/>
          <a:ext cx="4987089"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38600" y="6530231"/>
            <a:ext cx="4953000" cy="276999"/>
          </a:xfrm>
          <a:prstGeom prst="rect">
            <a:avLst/>
          </a:prstGeom>
          <a:noFill/>
        </p:spPr>
        <p:txBody>
          <a:bodyPr wrap="square" rtlCol="0">
            <a:spAutoFit/>
          </a:bodyPr>
          <a:lstStyle/>
          <a:p>
            <a:r>
              <a:rPr lang="en-US" sz="1200" dirty="0" smtClean="0">
                <a:latin typeface="Gill Sans MT" charset="0"/>
                <a:ea typeface="Gill Sans MT" charset="0"/>
                <a:cs typeface="Gill Sans MT" charset="0"/>
              </a:rPr>
              <a:t>Data on Asians not reported due to missing data during data collection</a:t>
            </a:r>
            <a:endParaRPr lang="en-US" sz="1200" dirty="0">
              <a:latin typeface="Gill Sans MT" charset="0"/>
              <a:ea typeface="Gill Sans MT" charset="0"/>
              <a:cs typeface="Gill Sans MT" charset="0"/>
            </a:endParaRPr>
          </a:p>
        </p:txBody>
      </p:sp>
      <p:sp>
        <p:nvSpPr>
          <p:cNvPr id="9" name="Content Placeholder 8"/>
          <p:cNvSpPr>
            <a:spLocks noGrp="1"/>
          </p:cNvSpPr>
          <p:nvPr>
            <p:ph idx="1"/>
          </p:nvPr>
        </p:nvSpPr>
        <p:spPr>
          <a:xfrm>
            <a:off x="381000" y="2286001"/>
            <a:ext cx="3352800" cy="3840162"/>
          </a:xfrm>
        </p:spPr>
        <p:txBody>
          <a:bodyPr>
            <a:normAutofit/>
          </a:bodyPr>
          <a:lstStyle/>
          <a:p>
            <a:r>
              <a:rPr lang="en-US" sz="2000" dirty="0" smtClean="0"/>
              <a:t> Stakeholders in both states felt that their marketplace could benefit from improving their efforts to reach racially/ ethnically diverse, limited English proficient and LGBTQ populations</a:t>
            </a:r>
            <a:endParaRPr lang="en-US" sz="2000" dirty="0"/>
          </a:p>
        </p:txBody>
      </p:sp>
    </p:spTree>
    <p:extLst>
      <p:ext uri="{BB962C8B-B14F-4D97-AF65-F5344CB8AC3E}">
        <p14:creationId xmlns:p14="http://schemas.microsoft.com/office/powerpoint/2010/main" val="138199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9144000" cy="1054394"/>
          </a:xfrm>
        </p:spPr>
        <p:txBody>
          <a:bodyPr/>
          <a:lstStyle/>
          <a:p>
            <a:pPr algn="l"/>
            <a:r>
              <a:rPr lang="en-US" sz="2800" dirty="0"/>
              <a:t>Section 6:</a:t>
            </a:r>
            <a:r>
              <a:rPr lang="en-US" dirty="0"/>
              <a:t/>
            </a:r>
            <a:br>
              <a:rPr lang="en-US" dirty="0"/>
            </a:br>
            <a:r>
              <a:rPr lang="en-US" dirty="0" smtClean="0"/>
              <a:t>Transition from Coverage to Care</a:t>
            </a:r>
            <a:endParaRPr lang="en-US" dirty="0">
              <a:solidFill>
                <a:srgbClr val="FFFF00"/>
              </a:solidFill>
            </a:endParaRPr>
          </a:p>
        </p:txBody>
      </p:sp>
      <p:graphicFrame>
        <p:nvGraphicFramePr>
          <p:cNvPr id="4" name="Chart 3"/>
          <p:cNvGraphicFramePr/>
          <p:nvPr>
            <p:extLst>
              <p:ext uri="{D42A27DB-BD31-4B8C-83A1-F6EECF244321}">
                <p14:modId xmlns:p14="http://schemas.microsoft.com/office/powerpoint/2010/main" val="1898074566"/>
              </p:ext>
            </p:extLst>
          </p:nvPr>
        </p:nvGraphicFramePr>
        <p:xfrm>
          <a:off x="1143000" y="3124200"/>
          <a:ext cx="32004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949882049"/>
              </p:ext>
            </p:extLst>
          </p:nvPr>
        </p:nvGraphicFramePr>
        <p:xfrm>
          <a:off x="4846544" y="3124200"/>
          <a:ext cx="31242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1"/>
          <p:cNvSpPr txBox="1">
            <a:spLocks/>
          </p:cNvSpPr>
          <p:nvPr/>
        </p:nvSpPr>
        <p:spPr>
          <a:xfrm>
            <a:off x="533400" y="1905000"/>
            <a:ext cx="8267700" cy="814501"/>
          </a:xfrm>
          <a:prstGeom prst="rect">
            <a:avLst/>
          </a:prstGeom>
        </p:spPr>
        <p:txBody>
          <a:bodyPr vert="horz" lIns="91440" tIns="45720" rIns="91440" bIns="45720" rtlCol="0">
            <a:noAutofit/>
          </a:bodyPr>
          <a:lstStyle>
            <a:lvl1pPr marL="273050" indent="-228600" algn="l" rtl="0" fontAlgn="base">
              <a:spcBef>
                <a:spcPct val="20000"/>
              </a:spcBef>
              <a:spcAft>
                <a:spcPct val="0"/>
              </a:spcAft>
              <a:buClr>
                <a:schemeClr val="accent1"/>
              </a:buClr>
              <a:buFont typeface="Wingdings 2" pitchFamily="18" charset="2"/>
              <a:buChar char=""/>
              <a:defRPr sz="2800" kern="1200" spc="150">
                <a:solidFill>
                  <a:schemeClr val="tx1"/>
                </a:solidFill>
                <a:latin typeface="Gill Sans MT" panose="020B0502020104020203" pitchFamily="34" charset="0"/>
                <a:ea typeface="+mn-ea"/>
                <a:cs typeface="Arial" panose="020B0604020202020204" pitchFamily="34" charset="0"/>
              </a:defRPr>
            </a:lvl1pPr>
            <a:lvl2pPr marL="547688" indent="-182563" algn="l" rtl="0" fontAlgn="base">
              <a:spcBef>
                <a:spcPct val="20000"/>
              </a:spcBef>
              <a:spcAft>
                <a:spcPct val="0"/>
              </a:spcAft>
              <a:buClr>
                <a:schemeClr val="accent2"/>
              </a:buClr>
              <a:buFont typeface="Wingdings" pitchFamily="2" charset="2"/>
              <a:buChar char="§"/>
              <a:defRPr sz="2400" kern="1200" spc="100">
                <a:solidFill>
                  <a:schemeClr val="tx1"/>
                </a:solidFill>
                <a:latin typeface="Gill Sans MT" panose="020B0502020104020203" pitchFamily="34" charset="0"/>
                <a:ea typeface="+mn-ea"/>
                <a:cs typeface="Arial" panose="020B0604020202020204" pitchFamily="34" charset="0"/>
              </a:defRPr>
            </a:lvl2pPr>
            <a:lvl3pPr marL="822325" indent="-182563" algn="l" rtl="0" fontAlgn="base">
              <a:spcBef>
                <a:spcPct val="20000"/>
              </a:spcBef>
              <a:spcAft>
                <a:spcPct val="0"/>
              </a:spcAft>
              <a:buClr>
                <a:srgbClr val="9BBB59"/>
              </a:buClr>
              <a:buFont typeface="Wingdings" pitchFamily="2" charset="2"/>
              <a:buChar char="§"/>
              <a:defRPr sz="2000" kern="1200" spc="100">
                <a:solidFill>
                  <a:schemeClr val="tx1"/>
                </a:solidFill>
                <a:latin typeface="Gill Sans MT" panose="020B0502020104020203" pitchFamily="34" charset="0"/>
                <a:ea typeface="+mn-ea"/>
                <a:cs typeface="Arial" panose="020B0604020202020204" pitchFamily="34" charset="0"/>
              </a:defRPr>
            </a:lvl3pPr>
            <a:lvl4pPr marL="1096963" indent="-182563" algn="l" rtl="0" fontAlgn="base">
              <a:spcBef>
                <a:spcPct val="20000"/>
              </a:spcBef>
              <a:spcAft>
                <a:spcPct val="0"/>
              </a:spcAft>
              <a:buClr>
                <a:srgbClr val="8064A2"/>
              </a:buClr>
              <a:buFont typeface="Wingdings" pitchFamily="2" charset="2"/>
              <a:buChar char="§"/>
              <a:defRPr sz="1800" kern="1200">
                <a:solidFill>
                  <a:schemeClr val="tx1"/>
                </a:solidFill>
                <a:latin typeface="Gill Sans MT" panose="020B0502020104020203" pitchFamily="34" charset="0"/>
                <a:ea typeface="+mn-ea"/>
                <a:cs typeface="Arial" panose="020B0604020202020204" pitchFamily="34" charset="0"/>
              </a:defRPr>
            </a:lvl4pPr>
            <a:lvl5pPr marL="1279525" indent="-182563" algn="l" rtl="0" fontAlgn="base">
              <a:spcBef>
                <a:spcPct val="20000"/>
              </a:spcBef>
              <a:spcAft>
                <a:spcPct val="0"/>
              </a:spcAft>
              <a:buClr>
                <a:srgbClr val="F79646"/>
              </a:buClr>
              <a:buFont typeface="Wingdings" pitchFamily="2" charset="2"/>
              <a:buChar char="§"/>
              <a:defRPr sz="1600" kern="1200" spc="100">
                <a:solidFill>
                  <a:schemeClr val="tx1"/>
                </a:solidFill>
                <a:latin typeface="Gill Sans MT" panose="020B0502020104020203" pitchFamily="34" charset="0"/>
                <a:ea typeface="+mn-ea"/>
                <a:cs typeface="Arial" panose="020B0604020202020204"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lgn="ctr">
              <a:buNone/>
            </a:pPr>
            <a:r>
              <a:rPr lang="en-US" sz="1900" dirty="0" smtClean="0">
                <a:solidFill>
                  <a:schemeClr val="tx2"/>
                </a:solidFill>
              </a:rPr>
              <a:t>50% of surveyed stakeholders in CA and 41% in CT </a:t>
            </a:r>
            <a:r>
              <a:rPr lang="en-US" sz="1900" dirty="0">
                <a:solidFill>
                  <a:schemeClr val="tx2"/>
                </a:solidFill>
              </a:rPr>
              <a:t>reported knowing </a:t>
            </a:r>
            <a:r>
              <a:rPr lang="en-US" sz="1900" dirty="0" smtClean="0">
                <a:solidFill>
                  <a:schemeClr val="tx2"/>
                </a:solidFill>
              </a:rPr>
              <a:t>that their marketplace provided </a:t>
            </a:r>
            <a:r>
              <a:rPr lang="en-US" sz="1900" dirty="0">
                <a:solidFill>
                  <a:schemeClr val="tx2"/>
                </a:solidFill>
              </a:rPr>
              <a:t>education and assistance to </a:t>
            </a:r>
            <a:r>
              <a:rPr lang="en-US" sz="1900" dirty="0" smtClean="0">
                <a:solidFill>
                  <a:schemeClr val="tx2"/>
                </a:solidFill>
              </a:rPr>
              <a:t>individuals needing </a:t>
            </a:r>
            <a:r>
              <a:rPr lang="en-US" sz="1900" dirty="0">
                <a:solidFill>
                  <a:schemeClr val="tx2"/>
                </a:solidFill>
              </a:rPr>
              <a:t>help </a:t>
            </a:r>
            <a:r>
              <a:rPr lang="en-US" sz="1900" dirty="0" smtClean="0">
                <a:solidFill>
                  <a:schemeClr val="tx2"/>
                </a:solidFill>
              </a:rPr>
              <a:t>understanding </a:t>
            </a:r>
            <a:r>
              <a:rPr lang="en-US" sz="1900" dirty="0">
                <a:solidFill>
                  <a:schemeClr val="tx2"/>
                </a:solidFill>
              </a:rPr>
              <a:t>how to use their </a:t>
            </a:r>
            <a:r>
              <a:rPr lang="en-US" sz="1900" dirty="0" smtClean="0">
                <a:solidFill>
                  <a:schemeClr val="tx2"/>
                </a:solidFill>
              </a:rPr>
              <a:t>coverage</a:t>
            </a:r>
            <a:endParaRPr lang="en-US" sz="1900" dirty="0">
              <a:solidFill>
                <a:schemeClr val="tx2"/>
              </a:solidFill>
            </a:endParaRPr>
          </a:p>
          <a:p>
            <a:pPr marL="44450" indent="0" algn="ctr">
              <a:buNone/>
            </a:pPr>
            <a:endParaRPr lang="en-US" sz="1900" dirty="0">
              <a:solidFill>
                <a:schemeClr val="tx2"/>
              </a:solidFill>
            </a:endParaRPr>
          </a:p>
        </p:txBody>
      </p:sp>
    </p:spTree>
    <p:extLst>
      <p:ext uri="{BB962C8B-B14F-4D97-AF65-F5344CB8AC3E}">
        <p14:creationId xmlns:p14="http://schemas.microsoft.com/office/powerpoint/2010/main" val="353452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5138738"/>
          </a:xfrm>
        </p:spPr>
        <p:txBody>
          <a:bodyPr>
            <a:normAutofit fontScale="77500" lnSpcReduction="20000"/>
          </a:bodyPr>
          <a:lstStyle/>
          <a:p>
            <a:r>
              <a:rPr lang="en-US" sz="2600" dirty="0" smtClean="0"/>
              <a:t>Pilot study, 140 total sample</a:t>
            </a:r>
          </a:p>
          <a:p>
            <a:endParaRPr lang="en-US" sz="2600" dirty="0" smtClean="0"/>
          </a:p>
          <a:p>
            <a:r>
              <a:rPr lang="en-US" sz="2600" dirty="0" smtClean="0"/>
              <a:t>Administered in Oct-Dec 2015 – it may be that marketplaces have made additional progress over the last year not captured here. </a:t>
            </a:r>
          </a:p>
          <a:p>
            <a:endParaRPr lang="en-US" sz="2600" dirty="0" smtClean="0"/>
          </a:p>
          <a:p>
            <a:r>
              <a:rPr lang="en-US" sz="2600" dirty="0" smtClean="0"/>
              <a:t>Survey of stakeholder knowledge, experience and </a:t>
            </a:r>
            <a:r>
              <a:rPr lang="en-US" sz="2600" i="1" dirty="0" smtClean="0"/>
              <a:t>perceptions</a:t>
            </a:r>
          </a:p>
          <a:p>
            <a:pPr lvl="1"/>
            <a:r>
              <a:rPr lang="en-US" sz="2600" dirty="0" smtClean="0"/>
              <a:t>Some argue perception is not reality</a:t>
            </a:r>
          </a:p>
          <a:p>
            <a:pPr lvl="1"/>
            <a:r>
              <a:rPr lang="en-US" sz="2600" dirty="0" smtClean="0"/>
              <a:t>Whereas others say perception is a reflection of reality</a:t>
            </a:r>
          </a:p>
          <a:p>
            <a:endParaRPr lang="en-US" sz="2600" dirty="0" smtClean="0"/>
          </a:p>
          <a:p>
            <a:r>
              <a:rPr lang="en-US" sz="2600" dirty="0" smtClean="0"/>
              <a:t>Study conducted and findings released pre-election</a:t>
            </a:r>
            <a:endParaRPr lang="en-US" sz="2600" dirty="0"/>
          </a:p>
          <a:p>
            <a:endParaRPr lang="en-US" sz="1900" dirty="0" smtClean="0"/>
          </a:p>
          <a:p>
            <a:pPr marL="44450" indent="0" algn="ctr">
              <a:buNone/>
            </a:pPr>
            <a:r>
              <a:rPr lang="en-US" dirty="0" smtClean="0">
                <a:solidFill>
                  <a:srgbClr val="FF0000"/>
                </a:solidFill>
              </a:rPr>
              <a:t>Nonetheless, findings offer a unique glimpse into the experiences and perspectives of those on the frontlines working to plan for, reach, and enroll </a:t>
            </a:r>
            <a:r>
              <a:rPr lang="en-US" i="1" u="sng" dirty="0" smtClean="0">
                <a:solidFill>
                  <a:srgbClr val="FF0000"/>
                </a:solidFill>
              </a:rPr>
              <a:t>all</a:t>
            </a:r>
            <a:r>
              <a:rPr lang="en-US" dirty="0" smtClean="0">
                <a:solidFill>
                  <a:srgbClr val="FF0000"/>
                </a:solidFill>
              </a:rPr>
              <a:t> – including some of the hardest-to-reach communities.</a:t>
            </a:r>
          </a:p>
          <a:p>
            <a:endParaRPr lang="en-US" dirty="0"/>
          </a:p>
          <a:p>
            <a:endParaRPr lang="en-US" dirty="0" smtClean="0"/>
          </a:p>
        </p:txBody>
      </p:sp>
      <p:sp>
        <p:nvSpPr>
          <p:cNvPr id="3" name="Title 2"/>
          <p:cNvSpPr>
            <a:spLocks noGrp="1"/>
          </p:cNvSpPr>
          <p:nvPr>
            <p:ph type="title"/>
          </p:nvPr>
        </p:nvSpPr>
        <p:spPr/>
        <p:txBody>
          <a:bodyPr/>
          <a:lstStyle/>
          <a:p>
            <a:r>
              <a:rPr lang="en-US" dirty="0" smtClean="0"/>
              <a:t>Limitations &amp; Other Considerations</a:t>
            </a:r>
            <a:endParaRPr lang="en-US" dirty="0"/>
          </a:p>
        </p:txBody>
      </p:sp>
    </p:spTree>
    <p:extLst>
      <p:ext uri="{BB962C8B-B14F-4D97-AF65-F5344CB8AC3E}">
        <p14:creationId xmlns:p14="http://schemas.microsoft.com/office/powerpoint/2010/main" val="40351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en-US" sz="4000" cap="none" dirty="0"/>
          </a:p>
        </p:txBody>
      </p:sp>
    </p:spTree>
    <p:extLst>
      <p:ext uri="{BB962C8B-B14F-4D97-AF65-F5344CB8AC3E}">
        <p14:creationId xmlns:p14="http://schemas.microsoft.com/office/powerpoint/2010/main" val="416142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757737"/>
          </a:xfrm>
        </p:spPr>
        <p:txBody>
          <a:bodyPr>
            <a:normAutofit fontScale="70000" lnSpcReduction="20000"/>
          </a:bodyPr>
          <a:lstStyle/>
          <a:p>
            <a:r>
              <a:rPr lang="en-US" u="sng" dirty="0" smtClean="0">
                <a:solidFill>
                  <a:srgbClr val="FF0000"/>
                </a:solidFill>
              </a:rPr>
              <a:t>Health Equity Knowledge: </a:t>
            </a:r>
            <a:r>
              <a:rPr lang="en-US" dirty="0" smtClean="0"/>
              <a:t>Both marketplaces have made an explicit, public commitment to health equity, yet at least 40% of surveyed stakeholders in both states “don’t know.” More than half also acknowledge need for better communication around this commitment.</a:t>
            </a:r>
          </a:p>
          <a:p>
            <a:endParaRPr lang="en-US" dirty="0"/>
          </a:p>
          <a:p>
            <a:r>
              <a:rPr lang="en-US" u="sng" dirty="0" smtClean="0">
                <a:solidFill>
                  <a:srgbClr val="FF0000"/>
                </a:solidFill>
              </a:rPr>
              <a:t>Stakeholder Engagement: </a:t>
            </a:r>
            <a:r>
              <a:rPr lang="en-US" dirty="0" smtClean="0"/>
              <a:t>Perception that stakeholder engagement varies by race/ethnicity, with Whites engaged more often across the spectrum to inform the marketplace, outreach, and marketing than non-Whites and LGBTQ populations. </a:t>
            </a:r>
          </a:p>
          <a:p>
            <a:endParaRPr lang="en-US" dirty="0"/>
          </a:p>
          <a:p>
            <a:r>
              <a:rPr lang="en-US" u="sng" dirty="0" smtClean="0">
                <a:solidFill>
                  <a:srgbClr val="FF0000"/>
                </a:solidFill>
              </a:rPr>
              <a:t>Performance/Enrollment Outcomes:</a:t>
            </a:r>
            <a:r>
              <a:rPr lang="en-US" dirty="0" smtClean="0"/>
              <a:t> Also a perception that the marketplace may be working better for Whites than all others.</a:t>
            </a:r>
          </a:p>
          <a:p>
            <a:endParaRPr lang="en-US" dirty="0"/>
          </a:p>
          <a:p>
            <a:r>
              <a:rPr lang="en-US" u="sng" dirty="0" smtClean="0">
                <a:solidFill>
                  <a:srgbClr val="FF0000"/>
                </a:solidFill>
              </a:rPr>
              <a:t>Coverage to Care:</a:t>
            </a:r>
            <a:r>
              <a:rPr lang="en-US" dirty="0" smtClean="0"/>
              <a:t> More than half do not know about the marketplace’s efforts to provide education on “how to use coverage”</a:t>
            </a:r>
            <a:endParaRPr lang="en-US" dirty="0"/>
          </a:p>
        </p:txBody>
      </p:sp>
      <p:sp>
        <p:nvSpPr>
          <p:cNvPr id="3" name="Title 2"/>
          <p:cNvSpPr>
            <a:spLocks noGrp="1"/>
          </p:cNvSpPr>
          <p:nvPr>
            <p:ph type="title"/>
          </p:nvPr>
        </p:nvSpPr>
        <p:spPr/>
        <p:txBody>
          <a:bodyPr/>
          <a:lstStyle/>
          <a:p>
            <a:r>
              <a:rPr lang="en-US" dirty="0" smtClean="0"/>
              <a:t>Summary of Key Findings</a:t>
            </a:r>
            <a:endParaRPr lang="en-US" dirty="0"/>
          </a:p>
        </p:txBody>
      </p:sp>
    </p:spTree>
    <p:extLst>
      <p:ext uri="{BB962C8B-B14F-4D97-AF65-F5344CB8AC3E}">
        <p14:creationId xmlns:p14="http://schemas.microsoft.com/office/powerpoint/2010/main" val="3980537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6467694"/>
              </p:ext>
            </p:extLst>
          </p:nvPr>
        </p:nvGraphicFramePr>
        <p:xfrm>
          <a:off x="381000" y="1981200"/>
          <a:ext cx="8407400" cy="4505471"/>
        </p:xfrm>
        <a:graphic>
          <a:graphicData uri="http://schemas.openxmlformats.org/drawingml/2006/table">
            <a:tbl>
              <a:tblPr firstCol="1" bandRow="1">
                <a:tableStyleId>{5C22544A-7EE6-4342-B048-85BDC9FD1C3A}</a:tableStyleId>
              </a:tblPr>
              <a:tblGrid>
                <a:gridCol w="2438400">
                  <a:extLst>
                    <a:ext uri="{9D8B030D-6E8A-4147-A177-3AD203B41FA5}">
                      <a16:colId xmlns:a16="http://schemas.microsoft.com/office/drawing/2014/main" xmlns="" val="20000"/>
                    </a:ext>
                  </a:extLst>
                </a:gridCol>
                <a:gridCol w="5969000">
                  <a:extLst>
                    <a:ext uri="{9D8B030D-6E8A-4147-A177-3AD203B41FA5}">
                      <a16:colId xmlns:a16="http://schemas.microsoft.com/office/drawing/2014/main" xmlns="" val="20001"/>
                    </a:ext>
                  </a:extLst>
                </a:gridCol>
              </a:tblGrid>
              <a:tr h="947739">
                <a:tc>
                  <a:txBody>
                    <a:bodyPr/>
                    <a:lstStyle/>
                    <a:p>
                      <a:pPr algn="ctr"/>
                      <a:r>
                        <a:rPr lang="en-US" sz="2200" b="0" dirty="0" smtClean="0">
                          <a:latin typeface="Gill Sans MT" panose="020B0502020104020203" pitchFamily="34" charset="0"/>
                        </a:rPr>
                        <a:t>Communication</a:t>
                      </a:r>
                      <a:endParaRPr lang="en-US" sz="2200" b="0" dirty="0">
                        <a:latin typeface="Gill Sans MT" panose="020B05020201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285750" indent="-285750">
                        <a:buFont typeface="Arial" panose="020B0604020202020204" pitchFamily="34" charset="0"/>
                        <a:buChar char="•"/>
                      </a:pPr>
                      <a:r>
                        <a:rPr lang="en-US" sz="1800" dirty="0">
                          <a:latin typeface="Gill Sans MT" panose="020B0502020104020203" pitchFamily="34" charset="0"/>
                        </a:rPr>
                        <a:t>Enhancing</a:t>
                      </a:r>
                      <a:r>
                        <a:rPr lang="en-US" sz="1800" baseline="0" dirty="0">
                          <a:latin typeface="Gill Sans MT" panose="020B0502020104020203" pitchFamily="34" charset="0"/>
                        </a:rPr>
                        <a:t> communication </a:t>
                      </a:r>
                      <a:r>
                        <a:rPr lang="en-US" sz="1800" baseline="0" dirty="0" smtClean="0">
                          <a:latin typeface="Gill Sans MT" panose="020B0502020104020203" pitchFamily="34" charset="0"/>
                        </a:rPr>
                        <a:t>on health equity commitment– what does it mean for stakeholder organizations and the public; and how does it translate to better outcomes?</a:t>
                      </a:r>
                      <a:endParaRPr lang="en-US" sz="1800" baseline="0" dirty="0">
                        <a:latin typeface="Gill Sans MT" panose="020B0502020104020203"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Gill Sans MT" panose="020B0502020104020203" pitchFamily="34" charset="0"/>
                        </a:rPr>
                        <a:t>Enhancing</a:t>
                      </a:r>
                      <a:r>
                        <a:rPr lang="en-US" sz="1800" baseline="0" dirty="0" smtClean="0">
                          <a:latin typeface="Gill Sans MT" panose="020B0502020104020203" pitchFamily="34" charset="0"/>
                        </a:rPr>
                        <a:t> </a:t>
                      </a:r>
                      <a:r>
                        <a:rPr lang="en-US" sz="1800" dirty="0" smtClean="0">
                          <a:latin typeface="Gill Sans MT" panose="020B0502020104020203" pitchFamily="34" charset="0"/>
                        </a:rPr>
                        <a:t>feedback </a:t>
                      </a:r>
                      <a:r>
                        <a:rPr lang="en-US" sz="1800" dirty="0">
                          <a:latin typeface="Gill Sans MT" panose="020B0502020104020203" pitchFamily="34" charset="0"/>
                        </a:rPr>
                        <a:t>loops</a:t>
                      </a:r>
                      <a:r>
                        <a:rPr lang="en-US" sz="1800" baseline="0" dirty="0">
                          <a:latin typeface="Gill Sans MT" panose="020B0502020104020203" pitchFamily="34" charset="0"/>
                        </a:rPr>
                        <a:t> to </a:t>
                      </a:r>
                      <a:r>
                        <a:rPr lang="en-US" sz="1800" baseline="0" dirty="0" smtClean="0">
                          <a:latin typeface="Gill Sans MT" panose="020B0502020104020203" pitchFamily="34" charset="0"/>
                        </a:rPr>
                        <a:t>stakeholders</a:t>
                      </a:r>
                      <a:endParaRPr lang="en-US" sz="1800" baseline="0" dirty="0">
                        <a:latin typeface="Gill Sans MT" panose="020B0502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501469">
                <a:tc>
                  <a:txBody>
                    <a:bodyPr/>
                    <a:lstStyle/>
                    <a:p>
                      <a:pPr algn="ctr"/>
                      <a:r>
                        <a:rPr lang="en-US" sz="2200" b="0" dirty="0">
                          <a:latin typeface="Gill Sans MT" panose="020B0502020104020203" pitchFamily="34" charset="0"/>
                        </a:rPr>
                        <a:t>Community</a:t>
                      </a:r>
                      <a:r>
                        <a:rPr lang="en-US" sz="2200" b="0" baseline="0" dirty="0">
                          <a:latin typeface="Gill Sans MT" panose="020B0502020104020203" pitchFamily="34" charset="0"/>
                        </a:rPr>
                        <a:t> Engagement</a:t>
                      </a:r>
                      <a:endParaRPr lang="en-US" sz="2200" b="0" dirty="0">
                        <a:latin typeface="Gill Sans MT" panose="020B05020201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285750" indent="-285750">
                        <a:buFont typeface="Arial" panose="020B0604020202020204" pitchFamily="34" charset="0"/>
                        <a:buChar char="•"/>
                      </a:pPr>
                      <a:r>
                        <a:rPr lang="en-US" sz="1800" dirty="0">
                          <a:latin typeface="Gill Sans MT" panose="020B0502020104020203" pitchFamily="34" charset="0"/>
                        </a:rPr>
                        <a:t>Explicitly targeting and engaging</a:t>
                      </a:r>
                      <a:r>
                        <a:rPr lang="en-US" sz="1800" baseline="0" dirty="0">
                          <a:latin typeface="Gill Sans MT" panose="020B0502020104020203" pitchFamily="34" charset="0"/>
                        </a:rPr>
                        <a:t> hard-to-reach diverse communities </a:t>
                      </a:r>
                      <a:r>
                        <a:rPr lang="en-US" sz="1800" baseline="0" dirty="0" smtClean="0">
                          <a:latin typeface="Gill Sans MT" panose="020B0502020104020203" pitchFamily="34" charset="0"/>
                        </a:rPr>
                        <a:t> (especially specific race/ethnic/language subgroups) on </a:t>
                      </a:r>
                      <a:r>
                        <a:rPr lang="en-US" sz="1800" baseline="0" dirty="0">
                          <a:latin typeface="Gill Sans MT" panose="020B0502020104020203" pitchFamily="34" charset="0"/>
                        </a:rPr>
                        <a:t>an ongoing basis </a:t>
                      </a:r>
                      <a:r>
                        <a:rPr lang="en-US" sz="1800" baseline="0" dirty="0" smtClean="0">
                          <a:latin typeface="Gill Sans MT" panose="020B0502020104020203" pitchFamily="34" charset="0"/>
                        </a:rPr>
                        <a:t>to more actively/meaningfully inform marketing, outreach, and other programs</a:t>
                      </a:r>
                      <a:endParaRPr lang="en-US" sz="1800" dirty="0">
                        <a:latin typeface="Gill Sans MT" panose="020B0502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850305">
                <a:tc>
                  <a:txBody>
                    <a:bodyPr/>
                    <a:lstStyle/>
                    <a:p>
                      <a:pPr algn="ctr"/>
                      <a:r>
                        <a:rPr lang="en-US" sz="2200" b="0" dirty="0">
                          <a:latin typeface="Gill Sans MT" panose="020B0502020104020203" pitchFamily="34" charset="0"/>
                        </a:rPr>
                        <a:t>Evaluation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285750" indent="-285750">
                        <a:buFont typeface="Arial" panose="020B0604020202020204" pitchFamily="34" charset="0"/>
                        <a:buChar char="•"/>
                      </a:pPr>
                      <a:r>
                        <a:rPr lang="en-US" sz="1800" baseline="0" dirty="0" smtClean="0">
                          <a:latin typeface="Gill Sans MT" panose="020B0502020104020203" pitchFamily="34" charset="0"/>
                        </a:rPr>
                        <a:t>Build a </a:t>
                      </a:r>
                      <a:r>
                        <a:rPr lang="en-US" sz="1800" baseline="0" dirty="0">
                          <a:latin typeface="Gill Sans MT" panose="020B0502020104020203" pitchFamily="34" charset="0"/>
                        </a:rPr>
                        <a:t>role for communities to evaluate </a:t>
                      </a:r>
                      <a:r>
                        <a:rPr lang="en-US" sz="1800" baseline="0" dirty="0" smtClean="0">
                          <a:latin typeface="Gill Sans MT" panose="020B0502020104020203" pitchFamily="34" charset="0"/>
                        </a:rPr>
                        <a:t>actions and progress as well as vet messages and materials</a:t>
                      </a:r>
                    </a:p>
                    <a:p>
                      <a:pPr marL="285750" indent="-285750">
                        <a:buFont typeface="Arial" panose="020B0604020202020204" pitchFamily="34" charset="0"/>
                        <a:buChar char="•"/>
                      </a:pPr>
                      <a:r>
                        <a:rPr lang="en-US" sz="1800" baseline="0" dirty="0" smtClean="0">
                          <a:latin typeface="Gill Sans MT" panose="020B0502020104020203" pitchFamily="34" charset="0"/>
                        </a:rPr>
                        <a:t>Better collection/monitoring of race/ethnic/language data</a:t>
                      </a:r>
                      <a:endParaRPr lang="en-US" sz="1800" dirty="0">
                        <a:latin typeface="Gill Sans MT" panose="020B0502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900882">
                <a:tc>
                  <a:txBody>
                    <a:bodyPr/>
                    <a:lstStyle/>
                    <a:p>
                      <a:pPr algn="ctr"/>
                      <a:r>
                        <a:rPr lang="en-US" sz="2200" b="0" dirty="0">
                          <a:latin typeface="Gill Sans MT" panose="020B0502020104020203" pitchFamily="34" charset="0"/>
                        </a:rPr>
                        <a:t>Access</a:t>
                      </a:r>
                      <a:r>
                        <a:rPr lang="en-US" sz="2200" b="0" baseline="0" dirty="0">
                          <a:latin typeface="Gill Sans MT" panose="020B0502020104020203" pitchFamily="34" charset="0"/>
                        </a:rPr>
                        <a:t> to </a:t>
                      </a:r>
                      <a:br>
                        <a:rPr lang="en-US" sz="2200" b="0" baseline="0" dirty="0">
                          <a:latin typeface="Gill Sans MT" panose="020B0502020104020203" pitchFamily="34" charset="0"/>
                        </a:rPr>
                      </a:br>
                      <a:r>
                        <a:rPr lang="en-US" sz="2200" b="0" baseline="0" dirty="0">
                          <a:latin typeface="Gill Sans MT" panose="020B0502020104020203" pitchFamily="34" charset="0"/>
                        </a:rPr>
                        <a:t>Care</a:t>
                      </a:r>
                      <a:endParaRPr lang="en-US" sz="2200" b="0" dirty="0">
                        <a:latin typeface="Gill Sans MT" panose="020B05020201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285750" indent="-285750">
                        <a:buFont typeface="Arial" panose="020B0604020202020204" pitchFamily="34" charset="0"/>
                        <a:buChar char="•"/>
                      </a:pPr>
                      <a:r>
                        <a:rPr lang="en-US" sz="1800" dirty="0">
                          <a:latin typeface="Gill Sans MT" panose="020B0502020104020203" pitchFamily="34" charset="0"/>
                        </a:rPr>
                        <a:t>Transitioning from “coverage to care” focusing</a:t>
                      </a:r>
                      <a:r>
                        <a:rPr lang="en-US" sz="1800" baseline="0" dirty="0">
                          <a:latin typeface="Gill Sans MT" panose="020B0502020104020203" pitchFamily="34" charset="0"/>
                        </a:rPr>
                        <a:t> on initiatives to improve health insurance literacy and network adequacy</a:t>
                      </a:r>
                      <a:endParaRPr lang="en-US" sz="1800" dirty="0">
                        <a:latin typeface="Gill Sans MT" panose="020B0502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p:txBody>
          <a:bodyPr/>
          <a:lstStyle/>
          <a:p>
            <a:r>
              <a:rPr lang="en-US" dirty="0" smtClean="0"/>
              <a:t>Recommendations to Marketplaces</a:t>
            </a:r>
            <a:endParaRPr lang="en-US" i="1" dirty="0"/>
          </a:p>
        </p:txBody>
      </p:sp>
    </p:spTree>
    <p:extLst>
      <p:ext uri="{BB962C8B-B14F-4D97-AF65-F5344CB8AC3E}">
        <p14:creationId xmlns:p14="http://schemas.microsoft.com/office/powerpoint/2010/main" val="1049581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considerations</a:t>
            </a:r>
            <a:endParaRPr lang="en-US" sz="4000" cap="none" dirty="0"/>
          </a:p>
        </p:txBody>
      </p:sp>
    </p:spTree>
    <p:extLst>
      <p:ext uri="{BB962C8B-B14F-4D97-AF65-F5344CB8AC3E}">
        <p14:creationId xmlns:p14="http://schemas.microsoft.com/office/powerpoint/2010/main" val="1775976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610600" cy="4757737"/>
          </a:xfrm>
        </p:spPr>
        <p:txBody>
          <a:bodyPr>
            <a:normAutofit/>
          </a:bodyPr>
          <a:lstStyle/>
          <a:p>
            <a:r>
              <a:rPr lang="en-US" dirty="0" smtClean="0"/>
              <a:t> As of right now (Feb. 16), </a:t>
            </a:r>
            <a:r>
              <a:rPr lang="en-US" b="1" dirty="0" smtClean="0"/>
              <a:t>nothing in statute has changed.</a:t>
            </a:r>
            <a:endParaRPr lang="en-US" dirty="0" smtClean="0"/>
          </a:p>
          <a:p>
            <a:pPr lvl="1"/>
            <a:r>
              <a:rPr lang="en-US" dirty="0" smtClean="0"/>
              <a:t>Executive orders and Tom Price confirmation</a:t>
            </a:r>
          </a:p>
          <a:p>
            <a:pPr lvl="1"/>
            <a:r>
              <a:rPr lang="en-US" dirty="0" smtClean="0"/>
              <a:t>Budget reconciliation</a:t>
            </a:r>
          </a:p>
          <a:p>
            <a:pPr lvl="1"/>
            <a:r>
              <a:rPr lang="en-US" dirty="0" smtClean="0"/>
              <a:t>Humana withdrawal from marketplaces</a:t>
            </a:r>
          </a:p>
          <a:p>
            <a:pPr lvl="1"/>
            <a:r>
              <a:rPr lang="en-US" dirty="0" smtClean="0"/>
              <a:t>IRS scales back mandate enforcement</a:t>
            </a:r>
          </a:p>
          <a:p>
            <a:pPr lvl="1"/>
            <a:endParaRPr lang="en-US" dirty="0"/>
          </a:p>
          <a:p>
            <a:r>
              <a:rPr lang="en-US" dirty="0" smtClean="0"/>
              <a:t>GOP intends to pursue full ACA repeal</a:t>
            </a:r>
          </a:p>
          <a:p>
            <a:r>
              <a:rPr lang="en-US" dirty="0" smtClean="0"/>
              <a:t>Need 60 senate votes. </a:t>
            </a:r>
            <a:r>
              <a:rPr lang="en-US" dirty="0"/>
              <a:t>M</a:t>
            </a:r>
            <a:r>
              <a:rPr lang="en-US" dirty="0" smtClean="0"/>
              <a:t>ust flip Democrats and satisfy freedom caucus. Difficult needle to thread!</a:t>
            </a:r>
            <a:endParaRPr lang="en-US" dirty="0"/>
          </a:p>
          <a:p>
            <a:endParaRPr lang="en-US" dirty="0" smtClean="0"/>
          </a:p>
          <a:p>
            <a:endParaRPr lang="en-US" dirty="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What will become of the ACA?</a:t>
            </a:r>
            <a:endParaRPr lang="en-US" dirty="0"/>
          </a:p>
        </p:txBody>
      </p:sp>
    </p:spTree>
    <p:extLst>
      <p:ext uri="{BB962C8B-B14F-4D97-AF65-F5344CB8AC3E}">
        <p14:creationId xmlns:p14="http://schemas.microsoft.com/office/powerpoint/2010/main" val="312758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3784"/>
            <a:ext cx="9144000" cy="1054394"/>
          </a:xfrm>
        </p:spPr>
        <p:txBody>
          <a:bodyPr/>
          <a:lstStyle/>
          <a:p>
            <a:r>
              <a:rPr lang="en-US" dirty="0" smtClean="0"/>
              <a:t>Marketplaces in ACA Replacements</a:t>
            </a:r>
            <a:endParaRPr lang="en-US" dirty="0"/>
          </a:p>
        </p:txBody>
      </p:sp>
      <p:pic>
        <p:nvPicPr>
          <p:cNvPr id="4" name="Picture 3"/>
          <p:cNvPicPr>
            <a:picLocks noChangeAspect="1"/>
          </p:cNvPicPr>
          <p:nvPr/>
        </p:nvPicPr>
        <p:blipFill>
          <a:blip r:embed="rId3"/>
          <a:stretch>
            <a:fillRect/>
          </a:stretch>
        </p:blipFill>
        <p:spPr>
          <a:xfrm>
            <a:off x="3701747" y="1165528"/>
            <a:ext cx="1822572" cy="236343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592504" y="1218383"/>
            <a:ext cx="2133600" cy="209506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34589" y="3429994"/>
            <a:ext cx="2880749" cy="584775"/>
          </a:xfrm>
          <a:prstGeom prst="rect">
            <a:avLst/>
          </a:prstGeom>
          <a:noFill/>
        </p:spPr>
        <p:txBody>
          <a:bodyPr wrap="square" rtlCol="0">
            <a:spAutoFit/>
          </a:bodyPr>
          <a:lstStyle/>
          <a:p>
            <a:pPr algn="ctr"/>
            <a:r>
              <a:rPr lang="en-US" sz="1600" b="1" dirty="0" smtClean="0"/>
              <a:t>Empowering Patients First Act</a:t>
            </a:r>
          </a:p>
          <a:p>
            <a:pPr algn="ctr"/>
            <a:r>
              <a:rPr lang="en-US" sz="1600" dirty="0" smtClean="0"/>
              <a:t>Tom Price, HHS Sec.</a:t>
            </a:r>
            <a:endParaRPr lang="en-US" sz="1600" dirty="0"/>
          </a:p>
        </p:txBody>
      </p:sp>
      <p:sp>
        <p:nvSpPr>
          <p:cNvPr id="10" name="TextBox 9"/>
          <p:cNvSpPr txBox="1"/>
          <p:nvPr/>
        </p:nvSpPr>
        <p:spPr>
          <a:xfrm>
            <a:off x="3178464" y="3578447"/>
            <a:ext cx="2819400" cy="584775"/>
          </a:xfrm>
          <a:prstGeom prst="rect">
            <a:avLst/>
          </a:prstGeom>
          <a:noFill/>
        </p:spPr>
        <p:txBody>
          <a:bodyPr wrap="square" rtlCol="0">
            <a:spAutoFit/>
          </a:bodyPr>
          <a:lstStyle/>
          <a:p>
            <a:pPr algn="ctr"/>
            <a:r>
              <a:rPr lang="en-US" sz="1600" b="1" dirty="0" smtClean="0"/>
              <a:t>Transcending Obamacare</a:t>
            </a:r>
          </a:p>
          <a:p>
            <a:pPr algn="ctr"/>
            <a:r>
              <a:rPr lang="en-US" sz="1600" dirty="0" err="1" smtClean="0"/>
              <a:t>Avik</a:t>
            </a:r>
            <a:r>
              <a:rPr lang="en-US" sz="1600" dirty="0" smtClean="0"/>
              <a:t> Roy, FREOPP</a:t>
            </a:r>
            <a:endParaRPr lang="en-US" sz="1600" dirty="0"/>
          </a:p>
        </p:txBody>
      </p:sp>
      <p:sp>
        <p:nvSpPr>
          <p:cNvPr id="12" name="TextBox 11"/>
          <p:cNvSpPr txBox="1"/>
          <p:nvPr/>
        </p:nvSpPr>
        <p:spPr>
          <a:xfrm>
            <a:off x="76198" y="4113738"/>
            <a:ext cx="3166211"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“Health Plan and Provider Portals” provide price and quality information on plans sold in that State </a:t>
            </a:r>
          </a:p>
          <a:p>
            <a:pPr marL="285750" indent="-285750">
              <a:buFont typeface="Arial" panose="020B0604020202020204" pitchFamily="34" charset="0"/>
              <a:buChar char="•"/>
            </a:pPr>
            <a:endParaRPr lang="en-US" dirty="0" smtClean="0">
              <a:solidFill>
                <a:srgbClr val="FF0000"/>
              </a:solidFill>
            </a:endParaRPr>
          </a:p>
          <a:p>
            <a:pPr marL="285750" indent="-285750">
              <a:buFont typeface="Arial" panose="020B0604020202020204" pitchFamily="34" charset="0"/>
              <a:buChar char="•"/>
            </a:pPr>
            <a:r>
              <a:rPr lang="en-US" dirty="0" smtClean="0">
                <a:solidFill>
                  <a:srgbClr val="FF0000"/>
                </a:solidFill>
              </a:rPr>
              <a:t>Plan Portals may not directly enroll individuals in health insurance plans, Medicaid, or CHIP.</a:t>
            </a:r>
          </a:p>
        </p:txBody>
      </p:sp>
      <p:sp>
        <p:nvSpPr>
          <p:cNvPr id="13" name="TextBox 12"/>
          <p:cNvSpPr txBox="1"/>
          <p:nvPr/>
        </p:nvSpPr>
        <p:spPr>
          <a:xfrm>
            <a:off x="3227895" y="4212707"/>
            <a:ext cx="272053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State not required to maintain a public marketplace</a:t>
            </a:r>
          </a:p>
          <a:p>
            <a:pPr marL="285750" indent="-285750">
              <a:buFont typeface="Arial" panose="020B0604020202020204" pitchFamily="34" charset="0"/>
              <a:buChar char="•"/>
            </a:pPr>
            <a:endParaRPr lang="en-US" dirty="0" smtClean="0">
              <a:solidFill>
                <a:srgbClr val="FF0000"/>
              </a:solidFill>
            </a:endParaRPr>
          </a:p>
          <a:p>
            <a:pPr marL="285750" indent="-285750">
              <a:buFont typeface="Arial" panose="020B0604020202020204" pitchFamily="34" charset="0"/>
              <a:buChar char="•"/>
            </a:pPr>
            <a:r>
              <a:rPr lang="en-US" dirty="0" smtClean="0">
                <a:solidFill>
                  <a:srgbClr val="FF0000"/>
                </a:solidFill>
              </a:rPr>
              <a:t>If state has no public marketplace, must have at least 2 private, internet-based marketplaces</a:t>
            </a:r>
          </a:p>
        </p:txBody>
      </p:sp>
      <p:sp>
        <p:nvSpPr>
          <p:cNvPr id="14" name="TextBox 13"/>
          <p:cNvSpPr txBox="1"/>
          <p:nvPr/>
        </p:nvSpPr>
        <p:spPr>
          <a:xfrm>
            <a:off x="6137542" y="3607309"/>
            <a:ext cx="2784414" cy="830997"/>
          </a:xfrm>
          <a:prstGeom prst="rect">
            <a:avLst/>
          </a:prstGeom>
          <a:noFill/>
        </p:spPr>
        <p:txBody>
          <a:bodyPr wrap="square" rtlCol="0">
            <a:spAutoFit/>
          </a:bodyPr>
          <a:lstStyle/>
          <a:p>
            <a:pPr algn="ctr"/>
            <a:r>
              <a:rPr lang="en-US" sz="1600" b="1" dirty="0" smtClean="0"/>
              <a:t>Patient Freedom Act of 2017</a:t>
            </a:r>
          </a:p>
          <a:p>
            <a:pPr algn="ctr"/>
            <a:r>
              <a:rPr lang="en-US" sz="1600" dirty="0" smtClean="0"/>
              <a:t>Sen. Bill Cassidy (LA)</a:t>
            </a:r>
          </a:p>
          <a:p>
            <a:pPr algn="ctr"/>
            <a:r>
              <a:rPr lang="en-US" sz="1600" dirty="0" smtClean="0"/>
              <a:t>Sen. Susan Collins (ME)</a:t>
            </a:r>
            <a:endParaRPr lang="en-US" sz="1600" dirty="0"/>
          </a:p>
        </p:txBody>
      </p:sp>
      <p:pic>
        <p:nvPicPr>
          <p:cNvPr id="15" name="Picture 14"/>
          <p:cNvPicPr>
            <a:picLocks noChangeAspect="1"/>
          </p:cNvPicPr>
          <p:nvPr/>
        </p:nvPicPr>
        <p:blipFill>
          <a:blip r:embed="rId5"/>
          <a:stretch>
            <a:fillRect/>
          </a:stretch>
        </p:blipFill>
        <p:spPr>
          <a:xfrm>
            <a:off x="6632713" y="1056761"/>
            <a:ext cx="1794072" cy="2495574"/>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6137541" y="4491456"/>
            <a:ext cx="3006459" cy="2308324"/>
          </a:xfrm>
          <a:prstGeom prst="rect">
            <a:avLst/>
          </a:prstGeom>
          <a:noFill/>
        </p:spPr>
        <p:txBody>
          <a:bodyPr wrap="square" rtlCol="0">
            <a:spAutoFit/>
          </a:bodyPr>
          <a:lstStyle/>
          <a:p>
            <a:r>
              <a:rPr lang="en-US" dirty="0" smtClean="0">
                <a:solidFill>
                  <a:srgbClr val="FF0000"/>
                </a:solidFill>
              </a:rPr>
              <a:t>States may either:</a:t>
            </a:r>
          </a:p>
          <a:p>
            <a:pPr marL="342900" indent="-342900">
              <a:buAutoNum type="arabicPeriod"/>
            </a:pPr>
            <a:r>
              <a:rPr lang="en-US" dirty="0" smtClean="0">
                <a:solidFill>
                  <a:srgbClr val="FF0000"/>
                </a:solidFill>
              </a:rPr>
              <a:t>Continue using HealthCare.gov or state-based marketplace</a:t>
            </a:r>
          </a:p>
          <a:p>
            <a:pPr marL="342900" indent="-342900">
              <a:buAutoNum type="arabicPeriod"/>
            </a:pPr>
            <a:endParaRPr lang="en-US" dirty="0" smtClean="0">
              <a:solidFill>
                <a:srgbClr val="FF0000"/>
              </a:solidFill>
            </a:endParaRPr>
          </a:p>
          <a:p>
            <a:pPr marL="342900" indent="-342900">
              <a:buAutoNum type="arabicPeriod"/>
            </a:pPr>
            <a:r>
              <a:rPr lang="en-US" dirty="0" smtClean="0">
                <a:solidFill>
                  <a:srgbClr val="FF0000"/>
                </a:solidFill>
              </a:rPr>
              <a:t>Establish an internet-based “Transparency  Portal” to compare plans</a:t>
            </a:r>
          </a:p>
        </p:txBody>
      </p:sp>
    </p:spTree>
    <p:extLst>
      <p:ext uri="{BB962C8B-B14F-4D97-AF65-F5344CB8AC3E}">
        <p14:creationId xmlns:p14="http://schemas.microsoft.com/office/powerpoint/2010/main" val="3978709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16590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57642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2057400"/>
            <a:ext cx="7620000" cy="3169920"/>
          </a:xfrm>
        </p:spPr>
        <p:txBody>
          <a:bodyPr>
            <a:noAutofit/>
          </a:bodyPr>
          <a:lstStyle/>
          <a:p>
            <a:pPr marL="114300" indent="0" algn="ctr">
              <a:buNone/>
            </a:pPr>
            <a:endParaRPr lang="en-US" sz="1400" dirty="0" smtClean="0"/>
          </a:p>
          <a:p>
            <a:pPr marL="109728" indent="0" algn="ctr">
              <a:buNone/>
            </a:pPr>
            <a:r>
              <a:rPr lang="en-US" sz="3000" b="1" dirty="0" smtClean="0"/>
              <a:t>Anna Stelter, MPH, LMSW</a:t>
            </a:r>
            <a:r>
              <a:rPr lang="en-US" sz="2200" dirty="0" smtClean="0"/>
              <a:t/>
            </a:r>
            <a:br>
              <a:rPr lang="en-US" sz="2200" dirty="0" smtClean="0"/>
            </a:br>
            <a:r>
              <a:rPr lang="en-US" sz="2200" dirty="0" smtClean="0"/>
              <a:t>Health Policy Analyst</a:t>
            </a:r>
            <a:br>
              <a:rPr lang="en-US" sz="2200" dirty="0" smtClean="0"/>
            </a:br>
            <a:r>
              <a:rPr lang="en-US" sz="2200" dirty="0" smtClean="0"/>
              <a:t>Texas Health Institute</a:t>
            </a:r>
            <a:r>
              <a:rPr lang="en-US" sz="2200" dirty="0"/>
              <a:t/>
            </a:r>
            <a:br>
              <a:rPr lang="en-US" sz="2200" dirty="0"/>
            </a:br>
            <a:r>
              <a:rPr lang="en-US" sz="2200" dirty="0" err="1" smtClean="0"/>
              <a:t>astelter</a:t>
            </a:r>
            <a:r>
              <a:rPr lang="en-US" sz="2200" dirty="0" err="1" smtClean="0">
                <a:hlinkClick r:id="rId3"/>
              </a:rPr>
              <a:t>@texashealthinstitute.org</a:t>
            </a:r>
            <a:r>
              <a:rPr lang="en-US" sz="2200" dirty="0" smtClean="0"/>
              <a:t> </a:t>
            </a:r>
          </a:p>
          <a:p>
            <a:pPr marL="109728" indent="0" algn="ctr">
              <a:buNone/>
            </a:pPr>
            <a:r>
              <a:rPr lang="en-US" sz="2200" dirty="0" smtClean="0"/>
              <a:t>Twitter: @</a:t>
            </a:r>
            <a:r>
              <a:rPr lang="en-US" sz="2200" dirty="0" err="1" smtClean="0"/>
              <a:t>annajstelter</a:t>
            </a:r>
            <a:r>
              <a:rPr lang="en-US" sz="2200" dirty="0" smtClean="0"/>
              <a:t> </a:t>
            </a:r>
          </a:p>
        </p:txBody>
      </p:sp>
      <p:sp>
        <p:nvSpPr>
          <p:cNvPr id="3" name="Title 2"/>
          <p:cNvSpPr>
            <a:spLocks noGrp="1"/>
          </p:cNvSpPr>
          <p:nvPr>
            <p:ph type="title"/>
          </p:nvPr>
        </p:nvSpPr>
        <p:spPr/>
        <p:txBody>
          <a:bodyPr/>
          <a:lstStyle/>
          <a:p>
            <a:r>
              <a:rPr lang="en-US" dirty="0" smtClean="0"/>
              <a:t>Thank You – Contact Information</a:t>
            </a:r>
            <a:endParaRPr lang="en-US" dirty="0"/>
          </a:p>
        </p:txBody>
      </p:sp>
      <p:pic>
        <p:nvPicPr>
          <p:cNvPr id="2" name="Picture 1"/>
          <p:cNvPicPr>
            <a:picLocks noChangeAspect="1"/>
          </p:cNvPicPr>
          <p:nvPr/>
        </p:nvPicPr>
        <p:blipFill>
          <a:blip r:embed="rId4"/>
          <a:stretch>
            <a:fillRect/>
          </a:stretch>
        </p:blipFill>
        <p:spPr>
          <a:xfrm>
            <a:off x="2413000" y="5227320"/>
            <a:ext cx="4318000" cy="973320"/>
          </a:xfrm>
          <a:prstGeom prst="rect">
            <a:avLst/>
          </a:prstGeom>
        </p:spPr>
      </p:pic>
    </p:spTree>
    <p:extLst>
      <p:ext uri="{BB962C8B-B14F-4D97-AF65-F5344CB8AC3E}">
        <p14:creationId xmlns:p14="http://schemas.microsoft.com/office/powerpoint/2010/main" val="94154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36413" t="15714" r="34890" b="13736"/>
          <a:stretch>
            <a:fillRect/>
          </a:stretch>
        </p:blipFill>
        <p:spPr bwMode="auto">
          <a:xfrm>
            <a:off x="5377677" y="1600200"/>
            <a:ext cx="2351042" cy="2929946"/>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1"/>
          </p:nvPr>
        </p:nvSpPr>
        <p:spPr>
          <a:xfrm>
            <a:off x="381000" y="1774825"/>
            <a:ext cx="5105400" cy="4854575"/>
          </a:xfrm>
        </p:spPr>
        <p:txBody>
          <a:bodyPr>
            <a:normAutofit/>
          </a:bodyPr>
          <a:lstStyle/>
          <a:p>
            <a:pPr marL="466725" indent="-422275" fontAlgn="auto">
              <a:spcAft>
                <a:spcPts val="0"/>
              </a:spcAft>
              <a:defRPr/>
            </a:pPr>
            <a:r>
              <a:rPr lang="en-US" sz="2400" dirty="0"/>
              <a:t>Nonprofit, nonpartisan public health research and policy institute based in Austin, Texas</a:t>
            </a:r>
          </a:p>
          <a:p>
            <a:pPr marL="274320" fontAlgn="auto">
              <a:spcAft>
                <a:spcPts val="0"/>
              </a:spcAft>
              <a:defRPr/>
            </a:pPr>
            <a:endParaRPr lang="en-US" sz="1400" dirty="0"/>
          </a:p>
          <a:p>
            <a:pPr marL="466725" indent="-422275" fontAlgn="auto">
              <a:spcAft>
                <a:spcPts val="0"/>
              </a:spcAft>
              <a:defRPr/>
            </a:pPr>
            <a:r>
              <a:rPr lang="en-US" sz="2400" dirty="0"/>
              <a:t>Monitoring national health reform from a health equity lens since 2007 across 5 key areas:</a:t>
            </a:r>
          </a:p>
          <a:p>
            <a:pPr marL="822960" lvl="2" indent="-182880" fontAlgn="auto">
              <a:spcAft>
                <a:spcPts val="0"/>
              </a:spcAft>
              <a:buClr>
                <a:schemeClr val="accent3"/>
              </a:buClr>
              <a:buFont typeface="Arial" pitchFamily="34" charset="0"/>
              <a:buChar char="•"/>
              <a:defRPr/>
            </a:pPr>
            <a:r>
              <a:rPr lang="en-US" sz="1800" dirty="0">
                <a:ea typeface="ＭＳ Ｐゴシック" pitchFamily="34" charset="-128"/>
              </a:rPr>
              <a:t>Health insurance </a:t>
            </a:r>
          </a:p>
          <a:p>
            <a:pPr marL="822960" lvl="2" indent="-182880" fontAlgn="auto">
              <a:spcAft>
                <a:spcPts val="0"/>
              </a:spcAft>
              <a:buClr>
                <a:schemeClr val="accent3"/>
              </a:buClr>
              <a:buFont typeface="Arial" pitchFamily="34" charset="0"/>
              <a:buChar char="•"/>
              <a:defRPr/>
            </a:pPr>
            <a:r>
              <a:rPr lang="en-US" sz="1800" dirty="0">
                <a:ea typeface="ＭＳ Ｐゴシック" pitchFamily="34" charset="-128"/>
              </a:rPr>
              <a:t>Health care safety net</a:t>
            </a:r>
          </a:p>
          <a:p>
            <a:pPr marL="822960" lvl="2" indent="-182880" fontAlgn="auto">
              <a:spcAft>
                <a:spcPts val="0"/>
              </a:spcAft>
              <a:buClr>
                <a:schemeClr val="accent3"/>
              </a:buClr>
              <a:buFont typeface="Arial" pitchFamily="34" charset="0"/>
              <a:buChar char="•"/>
              <a:defRPr/>
            </a:pPr>
            <a:r>
              <a:rPr lang="en-US" sz="1800" dirty="0">
                <a:ea typeface="ＭＳ Ｐゴシック" pitchFamily="34" charset="-128"/>
              </a:rPr>
              <a:t>Health care workforce</a:t>
            </a:r>
          </a:p>
          <a:p>
            <a:pPr marL="822960" lvl="2" indent="-182880" fontAlgn="auto">
              <a:spcAft>
                <a:spcPts val="0"/>
              </a:spcAft>
              <a:buClr>
                <a:schemeClr val="accent3"/>
              </a:buClr>
              <a:buFont typeface="Arial" pitchFamily="34" charset="0"/>
              <a:buChar char="•"/>
              <a:defRPr/>
            </a:pPr>
            <a:r>
              <a:rPr lang="en-US" sz="1800" dirty="0">
                <a:ea typeface="ＭＳ Ｐゴシック" pitchFamily="34" charset="-128"/>
              </a:rPr>
              <a:t>Data &amp; quality</a:t>
            </a:r>
          </a:p>
          <a:p>
            <a:pPr marL="822960" lvl="2" indent="-182880" fontAlgn="auto">
              <a:spcAft>
                <a:spcPts val="0"/>
              </a:spcAft>
              <a:buClr>
                <a:schemeClr val="accent3"/>
              </a:buClr>
              <a:buFont typeface="Arial" pitchFamily="34" charset="0"/>
              <a:buChar char="•"/>
              <a:defRPr/>
            </a:pPr>
            <a:r>
              <a:rPr lang="en-US" sz="1800" dirty="0">
                <a:ea typeface="ＭＳ Ｐゴシック" pitchFamily="34" charset="-128"/>
              </a:rPr>
              <a:t>Public health &amp; prevention</a:t>
            </a:r>
            <a:endParaRPr lang="en-US" dirty="0">
              <a:ea typeface="ＭＳ Ｐゴシック" pitchFamily="34" charset="-128"/>
            </a:endParaRPr>
          </a:p>
        </p:txBody>
      </p:sp>
      <p:sp>
        <p:nvSpPr>
          <p:cNvPr id="3" name="Title 2"/>
          <p:cNvSpPr>
            <a:spLocks noGrp="1"/>
          </p:cNvSpPr>
          <p:nvPr>
            <p:ph type="title"/>
          </p:nvPr>
        </p:nvSpPr>
        <p:spPr/>
        <p:txBody>
          <a:bodyPr/>
          <a:lstStyle/>
          <a:p>
            <a:pPr algn="ctr" fontAlgn="auto">
              <a:spcAft>
                <a:spcPts val="0"/>
              </a:spcAft>
              <a:defRPr/>
            </a:pPr>
            <a:r>
              <a:rPr lang="en-US" sz="3600" dirty="0"/>
              <a:t>About Texas Health Institute</a:t>
            </a:r>
          </a:p>
        </p:txBody>
      </p:sp>
      <p:pic>
        <p:nvPicPr>
          <p:cNvPr id="10244"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l="34554" t="17583" r="33237" b="4396"/>
          <a:stretch>
            <a:fillRect/>
          </a:stretch>
        </p:blipFill>
        <p:spPr bwMode="auto">
          <a:xfrm>
            <a:off x="6365192" y="3095653"/>
            <a:ext cx="249418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7186" y="6067453"/>
            <a:ext cx="2870200" cy="6469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Origin of the Marketplace Health Equity Assessment Tool (M-HEAT)</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634" t="14234" r="19438" b="4657"/>
          <a:stretch/>
        </p:blipFill>
        <p:spPr bwMode="auto">
          <a:xfrm>
            <a:off x="152400" y="3048000"/>
            <a:ext cx="2746894" cy="350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2435" t="12520" r="19638" b="5068"/>
          <a:stretch/>
        </p:blipFill>
        <p:spPr bwMode="auto">
          <a:xfrm>
            <a:off x="3124200" y="3047999"/>
            <a:ext cx="2703479" cy="3505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367" t="15808" r="23832" b="14027"/>
          <a:stretch/>
        </p:blipFill>
        <p:spPr bwMode="auto">
          <a:xfrm>
            <a:off x="6004560" y="3032759"/>
            <a:ext cx="2860397" cy="3505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04800" y="1686907"/>
            <a:ext cx="8575397" cy="1323439"/>
          </a:xfrm>
          <a:prstGeom prst="rect">
            <a:avLst/>
          </a:prstGeom>
          <a:noFill/>
        </p:spPr>
        <p:txBody>
          <a:bodyPr wrap="square" rtlCol="0">
            <a:spAutoFit/>
          </a:bodyPr>
          <a:lstStyle/>
          <a:p>
            <a:pPr algn="ctr"/>
            <a:r>
              <a:rPr lang="en-US" sz="2000" dirty="0">
                <a:latin typeface="Gill Sans MT" panose="020B0502020104020203" pitchFamily="34" charset="0"/>
              </a:rPr>
              <a:t>THI has monitored and reported on health insurance marketplaces nationally from a health equity perspective since their launch in 2013. </a:t>
            </a:r>
            <a:br>
              <a:rPr lang="en-US" sz="2000" dirty="0">
                <a:latin typeface="Gill Sans MT" panose="020B0502020104020203" pitchFamily="34" charset="0"/>
              </a:rPr>
            </a:br>
            <a:r>
              <a:rPr lang="en-US" sz="2000" b="1" dirty="0">
                <a:solidFill>
                  <a:schemeClr val="accent2"/>
                </a:solidFill>
                <a:latin typeface="Gill Sans MT" panose="020B0502020104020203" pitchFamily="34" charset="0"/>
              </a:rPr>
              <a:t>Covered </a:t>
            </a:r>
            <a:r>
              <a:rPr lang="en-US" sz="2000" b="1" dirty="0" smtClean="0">
                <a:solidFill>
                  <a:schemeClr val="accent2"/>
                </a:solidFill>
                <a:latin typeface="Gill Sans MT" panose="020B0502020104020203" pitchFamily="34" charset="0"/>
              </a:rPr>
              <a:t>California </a:t>
            </a:r>
            <a:r>
              <a:rPr lang="en-US" sz="2000" dirty="0" smtClean="0">
                <a:latin typeface="Gill Sans MT" panose="020B0502020104020203" pitchFamily="34" charset="0"/>
              </a:rPr>
              <a:t>and </a:t>
            </a:r>
            <a:r>
              <a:rPr lang="en-US" sz="2000" b="1" dirty="0" smtClean="0">
                <a:solidFill>
                  <a:schemeClr val="accent2"/>
                </a:solidFill>
                <a:latin typeface="Gill Sans MT" panose="020B0502020104020203" pitchFamily="34" charset="0"/>
              </a:rPr>
              <a:t>Access Health CT </a:t>
            </a:r>
            <a:br>
              <a:rPr lang="en-US" sz="2000" b="1" dirty="0" smtClean="0">
                <a:solidFill>
                  <a:schemeClr val="accent2"/>
                </a:solidFill>
                <a:latin typeface="Gill Sans MT" panose="020B0502020104020203" pitchFamily="34" charset="0"/>
              </a:rPr>
            </a:br>
            <a:r>
              <a:rPr lang="en-US" sz="2000" dirty="0" smtClean="0">
                <a:latin typeface="Gill Sans MT" panose="020B0502020104020203" pitchFamily="34" charset="0"/>
              </a:rPr>
              <a:t>are among leading marketplaces monitored </a:t>
            </a:r>
            <a:r>
              <a:rPr lang="en-US" sz="2000" dirty="0">
                <a:latin typeface="Gill Sans MT" panose="020B0502020104020203" pitchFamily="34" charset="0"/>
              </a:rPr>
              <a:t>over time.</a:t>
            </a:r>
          </a:p>
        </p:txBody>
      </p:sp>
    </p:spTree>
    <p:extLst>
      <p:ext uri="{BB962C8B-B14F-4D97-AF65-F5344CB8AC3E}">
        <p14:creationId xmlns:p14="http://schemas.microsoft.com/office/powerpoint/2010/main" val="27539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986337"/>
          </a:xfrm>
        </p:spPr>
        <p:txBody>
          <a:bodyPr>
            <a:normAutofit/>
          </a:bodyPr>
          <a:lstStyle/>
          <a:p>
            <a:r>
              <a:rPr lang="en-US" dirty="0" smtClean="0"/>
              <a:t> Marketplaces existed before ACA (e.g., </a:t>
            </a:r>
            <a:r>
              <a:rPr lang="en-US" dirty="0" smtClean="0">
                <a:hlinkClick r:id="rId3"/>
              </a:rPr>
              <a:t>www.eHealthInsurance.com</a:t>
            </a:r>
            <a:r>
              <a:rPr lang="en-US" dirty="0" smtClean="0"/>
              <a:t>) but served those </a:t>
            </a:r>
            <a:r>
              <a:rPr lang="en-US" b="1" i="1" dirty="0" smtClean="0"/>
              <a:t>temporarily</a:t>
            </a:r>
            <a:r>
              <a:rPr lang="en-US" i="1" dirty="0" smtClean="0"/>
              <a:t> </a:t>
            </a:r>
            <a:r>
              <a:rPr lang="en-US" dirty="0" smtClean="0"/>
              <a:t>uninsured and did not connect users w/ financial assistance.</a:t>
            </a:r>
          </a:p>
          <a:p>
            <a:r>
              <a:rPr lang="en-US" dirty="0" smtClean="0"/>
              <a:t> ACA marketplaces created to serve primarily lower &amp; middle income </a:t>
            </a:r>
            <a:r>
              <a:rPr lang="en-US" dirty="0" smtClean="0"/>
              <a:t>(</a:t>
            </a:r>
            <a:r>
              <a:rPr lang="en-US" dirty="0" smtClean="0"/>
              <a:t>100-400</a:t>
            </a:r>
            <a:r>
              <a:rPr lang="en-US" smtClean="0"/>
              <a:t>% </a:t>
            </a:r>
            <a:r>
              <a:rPr lang="en-US" smtClean="0"/>
              <a:t>FPL) chronically </a:t>
            </a:r>
            <a:r>
              <a:rPr lang="en-US" dirty="0" smtClean="0"/>
              <a:t>uninsured</a:t>
            </a:r>
          </a:p>
          <a:p>
            <a:r>
              <a:rPr lang="en-US" dirty="0"/>
              <a:t> </a:t>
            </a:r>
            <a:r>
              <a:rPr lang="en-US" dirty="0" smtClean="0"/>
              <a:t>People of color made up 75% of remaining uninsured in CA, and 47% of remaining uninsured in CT.</a:t>
            </a:r>
          </a:p>
          <a:p>
            <a:endParaRPr lang="en-US" dirty="0" smtClean="0"/>
          </a:p>
          <a:p>
            <a:endParaRPr lang="en-US" dirty="0" smtClean="0"/>
          </a:p>
        </p:txBody>
      </p:sp>
      <p:sp>
        <p:nvSpPr>
          <p:cNvPr id="3" name="Title 2"/>
          <p:cNvSpPr>
            <a:spLocks noGrp="1"/>
          </p:cNvSpPr>
          <p:nvPr>
            <p:ph type="title"/>
          </p:nvPr>
        </p:nvSpPr>
        <p:spPr/>
        <p:txBody>
          <a:bodyPr/>
          <a:lstStyle/>
          <a:p>
            <a:r>
              <a:rPr lang="en-US" dirty="0"/>
              <a:t>Marketplaces as “Labs” to Examine Organizational Health Equity</a:t>
            </a:r>
          </a:p>
        </p:txBody>
      </p:sp>
    </p:spTree>
    <p:extLst>
      <p:ext uri="{BB962C8B-B14F-4D97-AF65-F5344CB8AC3E}">
        <p14:creationId xmlns:p14="http://schemas.microsoft.com/office/powerpoint/2010/main" val="156539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752600"/>
            <a:ext cx="8407400" cy="4724400"/>
          </a:xfrm>
        </p:spPr>
        <p:txBody>
          <a:bodyPr>
            <a:noAutofit/>
          </a:bodyPr>
          <a:lstStyle/>
          <a:p>
            <a:pPr marL="44450" indent="0" fontAlgn="auto">
              <a:spcAft>
                <a:spcPts val="0"/>
              </a:spcAft>
              <a:buNone/>
              <a:defRPr/>
            </a:pPr>
            <a:r>
              <a:rPr lang="en-US" sz="2400" dirty="0"/>
              <a:t>With support from W.K. Kellogg Foundation, The California Endowment, and Connecticut Health Foundation, THI </a:t>
            </a:r>
            <a:r>
              <a:rPr lang="en-US" sz="2400" dirty="0" smtClean="0"/>
              <a:t>developed and pilot-tested the </a:t>
            </a:r>
            <a:r>
              <a:rPr lang="en-US" sz="2400" dirty="0"/>
              <a:t>Marketplace Health Equity Assessment Tool (M-HEAT) in </a:t>
            </a:r>
            <a:r>
              <a:rPr lang="en-US" sz="2400" dirty="0">
                <a:solidFill>
                  <a:srgbClr val="C00000"/>
                </a:solidFill>
              </a:rPr>
              <a:t>California</a:t>
            </a:r>
            <a:r>
              <a:rPr lang="en-US" sz="2400" dirty="0"/>
              <a:t> and </a:t>
            </a:r>
            <a:r>
              <a:rPr lang="en-US" sz="2400" dirty="0">
                <a:solidFill>
                  <a:srgbClr val="C00000"/>
                </a:solidFill>
              </a:rPr>
              <a:t>Connecticut</a:t>
            </a:r>
            <a:r>
              <a:rPr lang="en-US" sz="2400" dirty="0"/>
              <a:t>:</a:t>
            </a:r>
          </a:p>
          <a:p>
            <a:pPr marL="44450" indent="0" fontAlgn="auto">
              <a:spcAft>
                <a:spcPts val="0"/>
              </a:spcAft>
              <a:buNone/>
              <a:defRPr/>
            </a:pPr>
            <a:endParaRPr lang="en-US" sz="1500" dirty="0"/>
          </a:p>
          <a:p>
            <a:pPr marL="466725" indent="-422275" fontAlgn="auto">
              <a:spcAft>
                <a:spcPts val="0"/>
              </a:spcAft>
              <a:defRPr/>
            </a:pPr>
            <a:r>
              <a:rPr lang="en-US" sz="2000" dirty="0"/>
              <a:t>To take stock of the </a:t>
            </a:r>
            <a:r>
              <a:rPr lang="en-US" sz="2000" b="1" i="1" dirty="0"/>
              <a:t>marketplace’s health equity programs and initiatives  </a:t>
            </a:r>
          </a:p>
          <a:p>
            <a:pPr marL="466725" indent="-422275" fontAlgn="auto">
              <a:spcAft>
                <a:spcPts val="0"/>
              </a:spcAft>
              <a:defRPr/>
            </a:pPr>
            <a:endParaRPr lang="en-US" sz="1400" dirty="0"/>
          </a:p>
          <a:p>
            <a:pPr marL="466725" indent="-422275" fontAlgn="auto">
              <a:spcAft>
                <a:spcPts val="0"/>
              </a:spcAft>
              <a:defRPr/>
            </a:pPr>
            <a:r>
              <a:rPr lang="en-US" sz="2000" dirty="0"/>
              <a:t>To understand the </a:t>
            </a:r>
            <a:r>
              <a:rPr lang="en-US" sz="2000" b="1" i="1" dirty="0"/>
              <a:t>marketplace’s progress and performance</a:t>
            </a:r>
          </a:p>
          <a:p>
            <a:pPr marL="466725" indent="-422275" fontAlgn="auto">
              <a:spcAft>
                <a:spcPts val="0"/>
              </a:spcAft>
              <a:defRPr/>
            </a:pPr>
            <a:endParaRPr lang="en-US" sz="1400" dirty="0"/>
          </a:p>
          <a:p>
            <a:pPr marL="466725" indent="-422275" fontAlgn="auto">
              <a:spcAft>
                <a:spcPts val="0"/>
              </a:spcAft>
              <a:defRPr/>
            </a:pPr>
            <a:r>
              <a:rPr lang="en-US" sz="2000" dirty="0"/>
              <a:t>To provide </a:t>
            </a:r>
            <a:r>
              <a:rPr lang="en-US" sz="2000" b="1" i="1" dirty="0"/>
              <a:t>external, community-based validation</a:t>
            </a:r>
            <a:r>
              <a:rPr lang="en-US" sz="2000" dirty="0"/>
              <a:t> of the marketplace’s programs, progress, and performance toward health equity</a:t>
            </a:r>
          </a:p>
          <a:p>
            <a:pPr marL="45720" indent="0" fontAlgn="auto">
              <a:spcAft>
                <a:spcPts val="0"/>
              </a:spcAft>
              <a:buNone/>
              <a:defRPr/>
            </a:pPr>
            <a:endParaRPr lang="en-US" sz="2400" dirty="0"/>
          </a:p>
        </p:txBody>
      </p:sp>
      <p:sp>
        <p:nvSpPr>
          <p:cNvPr id="4" name="Title 3"/>
          <p:cNvSpPr>
            <a:spLocks noGrp="1"/>
          </p:cNvSpPr>
          <p:nvPr>
            <p:ph type="title"/>
          </p:nvPr>
        </p:nvSpPr>
        <p:spPr>
          <a:xfrm>
            <a:off x="381000" y="355600"/>
            <a:ext cx="8534400" cy="1054100"/>
          </a:xfrm>
        </p:spPr>
        <p:txBody>
          <a:bodyPr/>
          <a:lstStyle/>
          <a:p>
            <a:pPr fontAlgn="auto">
              <a:spcAft>
                <a:spcPts val="0"/>
              </a:spcAft>
              <a:defRPr/>
            </a:pPr>
            <a:r>
              <a:rPr lang="en-US" cap="none" dirty="0"/>
              <a:t>M-HEAT Objectives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3729620"/>
              </p:ext>
            </p:extLst>
          </p:nvPr>
        </p:nvGraphicFramePr>
        <p:xfrm>
          <a:off x="152400" y="1600200"/>
          <a:ext cx="5257800" cy="510539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tblGrid>
              <a:tr h="402495">
                <a:tc>
                  <a:txBody>
                    <a:bodyPr/>
                    <a:lstStyle/>
                    <a:p>
                      <a:pPr algn="ctr"/>
                      <a:r>
                        <a:rPr lang="en-US" sz="2000" dirty="0">
                          <a:latin typeface="Gill Sans MT" panose="020B0502020104020203" pitchFamily="34" charset="0"/>
                        </a:rPr>
                        <a:t>M-HEAT Topics</a:t>
                      </a:r>
                    </a:p>
                  </a:txBody>
                  <a:tcPr>
                    <a:solidFill>
                      <a:srgbClr val="C00000"/>
                    </a:solidFill>
                  </a:tcPr>
                </a:tc>
                <a:extLst>
                  <a:ext uri="{0D108BD9-81ED-4DB2-BD59-A6C34878D82A}">
                    <a16:rowId xmlns:a16="http://schemas.microsoft.com/office/drawing/2014/main" xmlns="" val="10000"/>
                  </a:ext>
                </a:extLst>
              </a:tr>
              <a:tr h="897875">
                <a:tc>
                  <a:txBody>
                    <a:bodyPr/>
                    <a:lstStyle/>
                    <a:p>
                      <a:r>
                        <a:rPr lang="en-US" sz="1600" b="1" dirty="0">
                          <a:latin typeface="Gill Sans MT" panose="020B0502020104020203" pitchFamily="34" charset="0"/>
                        </a:rPr>
                        <a:t>1. Organizational Commitment to Health Equity: </a:t>
                      </a:r>
                      <a:r>
                        <a:rPr lang="en-US" sz="1600" dirty="0">
                          <a:latin typeface="Gill Sans MT" panose="020B0502020104020203" pitchFamily="34" charset="0"/>
                        </a:rPr>
                        <a:t>strategic and</a:t>
                      </a:r>
                      <a:r>
                        <a:rPr lang="en-US" sz="1600" baseline="0" dirty="0">
                          <a:latin typeface="Gill Sans MT" panose="020B0502020104020203" pitchFamily="34" charset="0"/>
                        </a:rPr>
                        <a:t> financial commitment, leadership and staff diversity, organizational policies</a:t>
                      </a:r>
                      <a:endParaRPr lang="en-US" sz="1600" dirty="0">
                        <a:latin typeface="Gill Sans MT" panose="020B0502020104020203" pitchFamily="34" charset="0"/>
                      </a:endParaRPr>
                    </a:p>
                  </a:txBody>
                  <a:tcPr/>
                </a:tc>
                <a:extLst>
                  <a:ext uri="{0D108BD9-81ED-4DB2-BD59-A6C34878D82A}">
                    <a16:rowId xmlns:a16="http://schemas.microsoft.com/office/drawing/2014/main" xmlns="" val="10001"/>
                  </a:ext>
                </a:extLst>
              </a:tr>
              <a:tr h="690401">
                <a:tc>
                  <a:txBody>
                    <a:bodyPr/>
                    <a:lstStyle/>
                    <a:p>
                      <a:r>
                        <a:rPr lang="en-US" sz="1600" b="1" dirty="0">
                          <a:latin typeface="Gill Sans MT" panose="020B0502020104020203" pitchFamily="34" charset="0"/>
                        </a:rPr>
                        <a:t>2. Plan Management and Health Equity:  </a:t>
                      </a:r>
                      <a:r>
                        <a:rPr lang="en-US" sz="1600" dirty="0">
                          <a:latin typeface="Gill Sans MT" panose="020B0502020104020203" pitchFamily="34" charset="0"/>
                        </a:rPr>
                        <a:t>active purchasing, REL data collection, network adequacy</a:t>
                      </a:r>
                    </a:p>
                  </a:txBody>
                  <a:tcPr/>
                </a:tc>
                <a:extLst>
                  <a:ext uri="{0D108BD9-81ED-4DB2-BD59-A6C34878D82A}">
                    <a16:rowId xmlns:a16="http://schemas.microsoft.com/office/drawing/2014/main" xmlns="" val="10002"/>
                  </a:ext>
                </a:extLst>
              </a:tr>
              <a:tr h="866913">
                <a:tc>
                  <a:txBody>
                    <a:bodyPr/>
                    <a:lstStyle/>
                    <a:p>
                      <a:r>
                        <a:rPr lang="en-US" sz="1600" b="1" dirty="0">
                          <a:latin typeface="Gill Sans MT" panose="020B0502020104020203" pitchFamily="34" charset="0"/>
                        </a:rPr>
                        <a:t>3. Community Engagement and Collaboration: </a:t>
                      </a:r>
                      <a:r>
                        <a:rPr lang="en-US" sz="1600" b="0" dirty="0">
                          <a:latin typeface="Gill Sans MT" panose="020B0502020104020203" pitchFamily="34" charset="0"/>
                        </a:rPr>
                        <a:t>diverse</a:t>
                      </a:r>
                      <a:r>
                        <a:rPr lang="en-US" sz="1600" b="0" baseline="0" dirty="0">
                          <a:latin typeface="Gill Sans MT" panose="020B0502020104020203" pitchFamily="34" charset="0"/>
                        </a:rPr>
                        <a:t> c</a:t>
                      </a:r>
                      <a:r>
                        <a:rPr lang="en-US" sz="1600" b="0" dirty="0">
                          <a:latin typeface="Gill Sans MT" panose="020B0502020104020203" pitchFamily="34" charset="0"/>
                        </a:rPr>
                        <a:t>ommunity</a:t>
                      </a:r>
                      <a:r>
                        <a:rPr lang="en-US" sz="1600" b="0" baseline="0" dirty="0">
                          <a:latin typeface="Gill Sans MT" panose="020B0502020104020203" pitchFamily="34" charset="0"/>
                        </a:rPr>
                        <a:t> s</a:t>
                      </a:r>
                      <a:r>
                        <a:rPr lang="en-US" sz="1600" dirty="0">
                          <a:latin typeface="Gill Sans MT" panose="020B0502020104020203" pitchFamily="34" charset="0"/>
                        </a:rPr>
                        <a:t>takeholder engagement, tribal consultation, cross-sector collaboration</a:t>
                      </a:r>
                    </a:p>
                  </a:txBody>
                  <a:tcPr/>
                </a:tc>
                <a:extLst>
                  <a:ext uri="{0D108BD9-81ED-4DB2-BD59-A6C34878D82A}">
                    <a16:rowId xmlns:a16="http://schemas.microsoft.com/office/drawing/2014/main" xmlns="" val="10003"/>
                  </a:ext>
                </a:extLst>
              </a:tr>
              <a:tr h="866913">
                <a:tc>
                  <a:txBody>
                    <a:bodyPr/>
                    <a:lstStyle/>
                    <a:p>
                      <a:r>
                        <a:rPr lang="en-US" sz="1600" b="1" dirty="0">
                          <a:latin typeface="Gill Sans MT" panose="020B0502020104020203" pitchFamily="34" charset="0"/>
                        </a:rPr>
                        <a:t>4. Navigator and In-Person Assistance Program:  </a:t>
                      </a:r>
                      <a:r>
                        <a:rPr lang="en-US" sz="1600" dirty="0">
                          <a:latin typeface="Gill Sans MT" panose="020B0502020104020203" pitchFamily="34" charset="0"/>
                        </a:rPr>
                        <a:t>Scope and reach or NIPA,</a:t>
                      </a:r>
                      <a:r>
                        <a:rPr lang="en-US" sz="1600" baseline="0" dirty="0">
                          <a:latin typeface="Gill Sans MT" panose="020B0502020104020203" pitchFamily="34" charset="0"/>
                        </a:rPr>
                        <a:t> training and certification, language and interpreter services</a:t>
                      </a:r>
                      <a:endParaRPr lang="en-US" sz="1600" dirty="0">
                        <a:latin typeface="Gill Sans MT" panose="020B0502020104020203" pitchFamily="34" charset="0"/>
                      </a:endParaRPr>
                    </a:p>
                  </a:txBody>
                  <a:tcPr/>
                </a:tc>
                <a:extLst>
                  <a:ext uri="{0D108BD9-81ED-4DB2-BD59-A6C34878D82A}">
                    <a16:rowId xmlns:a16="http://schemas.microsoft.com/office/drawing/2014/main" xmlns="" val="10004"/>
                  </a:ext>
                </a:extLst>
              </a:tr>
              <a:tr h="690401">
                <a:tc>
                  <a:txBody>
                    <a:bodyPr/>
                    <a:lstStyle/>
                    <a:p>
                      <a:r>
                        <a:rPr lang="en-US" sz="1600" dirty="0">
                          <a:latin typeface="Gill Sans MT" panose="020B0502020104020203" pitchFamily="34" charset="0"/>
                        </a:rPr>
                        <a:t>5. </a:t>
                      </a:r>
                      <a:r>
                        <a:rPr lang="en-US" sz="1600" b="1" dirty="0">
                          <a:latin typeface="Gill Sans MT" panose="020B0502020104020203" pitchFamily="34" charset="0"/>
                        </a:rPr>
                        <a:t>Marketing</a:t>
                      </a:r>
                      <a:r>
                        <a:rPr lang="en-US" sz="1600" b="1" baseline="0" dirty="0">
                          <a:latin typeface="Gill Sans MT" panose="020B0502020104020203" pitchFamily="34" charset="0"/>
                        </a:rPr>
                        <a:t> and Outreach: </a:t>
                      </a:r>
                      <a:r>
                        <a:rPr lang="en-US" sz="1600" baseline="0" dirty="0">
                          <a:latin typeface="Gill Sans MT" panose="020B0502020104020203" pitchFamily="34" charset="0"/>
                        </a:rPr>
                        <a:t>Marketing channels, messaging, vetting, website content and use</a:t>
                      </a:r>
                      <a:endParaRPr lang="en-US" sz="1600" dirty="0">
                        <a:latin typeface="Gill Sans MT" panose="020B0502020104020203" pitchFamily="34" charset="0"/>
                      </a:endParaRPr>
                    </a:p>
                  </a:txBody>
                  <a:tcPr/>
                </a:tc>
                <a:extLst>
                  <a:ext uri="{0D108BD9-81ED-4DB2-BD59-A6C34878D82A}">
                    <a16:rowId xmlns:a16="http://schemas.microsoft.com/office/drawing/2014/main" xmlns="" val="10005"/>
                  </a:ext>
                </a:extLst>
              </a:tr>
              <a:tr h="690401">
                <a:tc>
                  <a:txBody>
                    <a:bodyPr/>
                    <a:lstStyle/>
                    <a:p>
                      <a:r>
                        <a:rPr lang="en-US" sz="1600" b="1" dirty="0">
                          <a:latin typeface="Gill Sans MT" panose="020B0502020104020203" pitchFamily="34" charset="0"/>
                        </a:rPr>
                        <a:t>6. Marketplace Outcomes:  </a:t>
                      </a:r>
                      <a:r>
                        <a:rPr lang="en-US" sz="1600" dirty="0">
                          <a:latin typeface="Gill Sans MT" panose="020B0502020104020203" pitchFamily="34" charset="0"/>
                        </a:rPr>
                        <a:t>Enrollment, renewals, churn,</a:t>
                      </a:r>
                      <a:r>
                        <a:rPr lang="en-US" sz="1600" baseline="0" dirty="0">
                          <a:latin typeface="Gill Sans MT" panose="020B0502020104020203" pitchFamily="34" charset="0"/>
                        </a:rPr>
                        <a:t> and coverage to care utilization</a:t>
                      </a:r>
                      <a:endParaRPr lang="en-US" sz="1600" dirty="0">
                        <a:latin typeface="Gill Sans MT" panose="020B0502020104020203" pitchFamily="34" charset="0"/>
                      </a:endParaRPr>
                    </a:p>
                  </a:txBody>
                  <a:tcP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p:txBody>
          <a:bodyPr/>
          <a:lstStyle/>
          <a:p>
            <a:pPr fontAlgn="auto">
              <a:spcAft>
                <a:spcPts val="0"/>
              </a:spcAft>
              <a:defRPr/>
            </a:pPr>
            <a:r>
              <a:rPr lang="en-US" dirty="0" smtClean="0"/>
              <a:t>M-HEAT </a:t>
            </a:r>
            <a:r>
              <a:rPr lang="en-US" cap="none" dirty="0"/>
              <a:t>Framework</a:t>
            </a:r>
          </a:p>
        </p:txBody>
      </p:sp>
      <p:sp>
        <p:nvSpPr>
          <p:cNvPr id="5" name="Content Placeholder 2"/>
          <p:cNvSpPr txBox="1">
            <a:spLocks/>
          </p:cNvSpPr>
          <p:nvPr/>
        </p:nvSpPr>
        <p:spPr>
          <a:xfrm>
            <a:off x="5410199" y="1600200"/>
            <a:ext cx="3552668" cy="3429000"/>
          </a:xfrm>
          <a:prstGeom prst="rect">
            <a:avLst/>
          </a:prstGeom>
          <a:solidFill>
            <a:schemeClr val="bg1"/>
          </a:solidFill>
        </p:spPr>
        <p:txBody>
          <a:bodyPr>
            <a:normAutofit fontScale="85000" lnSpcReduction="10000"/>
          </a:bodyPr>
          <a:lstStyle>
            <a:lvl1pPr marL="274320" indent="-228600" algn="l" defTabSz="914400" rtl="0" eaLnBrk="1" latinLnBrk="0" hangingPunct="1">
              <a:spcBef>
                <a:spcPct val="20000"/>
              </a:spcBef>
              <a:buClr>
                <a:schemeClr val="accent1"/>
              </a:buClr>
              <a:buFont typeface="Wingdings 2" pitchFamily="18" charset="2"/>
              <a:buChar char=""/>
              <a:defRPr sz="2800" kern="1200" spc="150" baseline="0">
                <a:solidFill>
                  <a:schemeClr val="tx2"/>
                </a:solidFill>
                <a:latin typeface="Gill Sans MT" panose="020B0502020104020203" pitchFamily="34" charset="0"/>
                <a:ea typeface="+mn-ea"/>
                <a:cs typeface="Arial" panose="020B0604020202020204" pitchFamily="34" charset="0"/>
              </a:defRPr>
            </a:lvl1pPr>
            <a:lvl2pPr marL="548640" indent="-182880" algn="l" defTabSz="914400" rtl="0" eaLnBrk="1" latinLnBrk="0" hangingPunct="1">
              <a:spcBef>
                <a:spcPct val="20000"/>
              </a:spcBef>
              <a:buClr>
                <a:schemeClr val="accent2"/>
              </a:buClr>
              <a:buFont typeface="Wingdings" pitchFamily="2" charset="2"/>
              <a:buChar char="§"/>
              <a:defRPr sz="2400" kern="1200" spc="100" baseline="0">
                <a:solidFill>
                  <a:schemeClr val="tx2"/>
                </a:solidFill>
                <a:latin typeface="Gill Sans MT" panose="020B0502020104020203" pitchFamily="34" charset="0"/>
                <a:ea typeface="+mn-ea"/>
                <a:cs typeface="Arial" panose="020B0604020202020204" pitchFamily="34" charset="0"/>
              </a:defRPr>
            </a:lvl2pPr>
            <a:lvl3pPr marL="822960" indent="-182880" algn="l" defTabSz="914400" rtl="0" eaLnBrk="1" latinLnBrk="0" hangingPunct="1">
              <a:spcBef>
                <a:spcPct val="20000"/>
              </a:spcBef>
              <a:buClr>
                <a:schemeClr val="accent3"/>
              </a:buClr>
              <a:buFont typeface="Wingdings" pitchFamily="2" charset="2"/>
              <a:buChar char="§"/>
              <a:defRPr sz="2000" kern="1200" spc="100" baseline="0">
                <a:solidFill>
                  <a:schemeClr val="tx2"/>
                </a:solidFill>
                <a:latin typeface="Gill Sans MT" panose="020B0502020104020203" pitchFamily="34" charset="0"/>
                <a:ea typeface="+mn-ea"/>
                <a:cs typeface="Arial" panose="020B0604020202020204" pitchFamily="34" charset="0"/>
              </a:defRPr>
            </a:lvl3pPr>
            <a:lvl4pPr marL="1097280" indent="-182880" algn="l" defTabSz="914400" rtl="0" eaLnBrk="1" latinLnBrk="0" hangingPunct="1">
              <a:spcBef>
                <a:spcPct val="20000"/>
              </a:spcBef>
              <a:buClr>
                <a:schemeClr val="accent4"/>
              </a:buClr>
              <a:buFont typeface="Wingdings" pitchFamily="2" charset="2"/>
              <a:buChar char="§"/>
              <a:defRPr sz="1800" kern="1200">
                <a:solidFill>
                  <a:schemeClr val="tx2"/>
                </a:solidFill>
                <a:latin typeface="Gill Sans MT" panose="020B0502020104020203" pitchFamily="34" charset="0"/>
                <a:ea typeface="+mn-ea"/>
                <a:cs typeface="Arial" panose="020B0604020202020204" pitchFamily="34" charset="0"/>
              </a:defRPr>
            </a:lvl4pPr>
            <a:lvl5pPr marL="1280160" indent="-182880" algn="l" defTabSz="914400" rtl="0" eaLnBrk="1" latinLnBrk="0" hangingPunct="1">
              <a:spcBef>
                <a:spcPct val="20000"/>
              </a:spcBef>
              <a:buClr>
                <a:schemeClr val="accent6"/>
              </a:buClr>
              <a:buFont typeface="Wingdings" pitchFamily="2" charset="2"/>
              <a:buChar char="§"/>
              <a:defRPr sz="1600" kern="1200" spc="100" baseline="0">
                <a:solidFill>
                  <a:schemeClr val="tx2"/>
                </a:solidFill>
                <a:latin typeface="Gill Sans MT" panose="020B0502020104020203" pitchFamily="34" charset="0"/>
                <a:ea typeface="+mn-ea"/>
                <a:cs typeface="Arial" panose="020B0604020202020204"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fontAlgn="auto">
              <a:spcBef>
                <a:spcPts val="1000"/>
              </a:spcBef>
              <a:spcAft>
                <a:spcPts val="0"/>
              </a:spcAft>
              <a:buFont typeface="Wingdings 2" pitchFamily="18" charset="2"/>
              <a:buNone/>
              <a:defRPr/>
            </a:pPr>
            <a:r>
              <a:rPr lang="en-US" sz="1900" b="1" dirty="0">
                <a:solidFill>
                  <a:srgbClr val="C00000"/>
                </a:solidFill>
              </a:rPr>
              <a:t>DEFINITION OF </a:t>
            </a:r>
            <a:br>
              <a:rPr lang="en-US" sz="1900" b="1" dirty="0">
                <a:solidFill>
                  <a:srgbClr val="C00000"/>
                </a:solidFill>
              </a:rPr>
            </a:br>
            <a:r>
              <a:rPr lang="en-US" sz="1900" b="1" dirty="0">
                <a:solidFill>
                  <a:srgbClr val="C00000"/>
                </a:solidFill>
              </a:rPr>
              <a:t>HEALTH EQUITY</a:t>
            </a:r>
            <a:r>
              <a:rPr lang="en-US" sz="1900" dirty="0"/>
              <a:t/>
            </a:r>
            <a:br>
              <a:rPr lang="en-US" sz="1900" dirty="0"/>
            </a:br>
            <a:endParaRPr lang="en-US" sz="1900" dirty="0"/>
          </a:p>
          <a:p>
            <a:pPr marL="45720" indent="0" algn="ctr">
              <a:buNone/>
            </a:pPr>
            <a:r>
              <a:rPr lang="en-US" sz="2000" dirty="0"/>
              <a:t>Health equity is the attainment of the highest level of health for all people. Achieving health equity requires valuing everyone equally with focused and ongoing societal efforts to address avoidable inequalities, historical and contemporary injustices, and the elimination of health and healthcare disparities.</a:t>
            </a:r>
          </a:p>
        </p:txBody>
      </p:sp>
      <p:sp>
        <p:nvSpPr>
          <p:cNvPr id="2" name="TextBox 1"/>
          <p:cNvSpPr txBox="1"/>
          <p:nvPr/>
        </p:nvSpPr>
        <p:spPr>
          <a:xfrm>
            <a:off x="5410199" y="5181600"/>
            <a:ext cx="3552669" cy="1477328"/>
          </a:xfrm>
          <a:prstGeom prst="rect">
            <a:avLst/>
          </a:prstGeom>
          <a:solidFill>
            <a:schemeClr val="bg1"/>
          </a:solidFill>
        </p:spPr>
        <p:txBody>
          <a:bodyPr wrap="square" rtlCol="0">
            <a:spAutoFit/>
          </a:bodyPr>
          <a:lstStyle/>
          <a:p>
            <a:pPr algn="ctr"/>
            <a:r>
              <a:rPr lang="en-US" b="1" dirty="0">
                <a:solidFill>
                  <a:srgbClr val="C00000"/>
                </a:solidFill>
                <a:latin typeface="Gill Sans MT" panose="020B0502020104020203" pitchFamily="34" charset="0"/>
              </a:rPr>
              <a:t>Population Focus of M-HEAT:</a:t>
            </a:r>
          </a:p>
          <a:p>
            <a:pPr algn="ctr"/>
            <a:r>
              <a:rPr lang="en-US" dirty="0">
                <a:solidFill>
                  <a:schemeClr val="tx2"/>
                </a:solidFill>
                <a:latin typeface="Gill Sans MT" panose="020B0502020104020203" pitchFamily="34" charset="0"/>
              </a:rPr>
              <a:t>Low SES</a:t>
            </a:r>
          </a:p>
          <a:p>
            <a:pPr algn="ctr"/>
            <a:r>
              <a:rPr lang="en-US" dirty="0">
                <a:solidFill>
                  <a:schemeClr val="tx2"/>
                </a:solidFill>
                <a:latin typeface="Gill Sans MT" panose="020B0502020104020203" pitchFamily="34" charset="0"/>
              </a:rPr>
              <a:t>Race/Ethnicity</a:t>
            </a:r>
          </a:p>
          <a:p>
            <a:pPr algn="ctr"/>
            <a:r>
              <a:rPr lang="en-US" dirty="0">
                <a:solidFill>
                  <a:schemeClr val="tx2"/>
                </a:solidFill>
                <a:latin typeface="Gill Sans MT" panose="020B0502020104020203" pitchFamily="34" charset="0"/>
              </a:rPr>
              <a:t>Limited English Proficiency</a:t>
            </a:r>
          </a:p>
          <a:p>
            <a:pPr algn="ctr"/>
            <a:r>
              <a:rPr lang="en-US" dirty="0">
                <a:solidFill>
                  <a:schemeClr val="tx2"/>
                </a:solidFill>
                <a:latin typeface="Gill Sans MT" panose="020B0502020104020203" pitchFamily="34" charset="0"/>
              </a:rPr>
              <a:t>LGBTQ</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5004387"/>
              </p:ext>
            </p:extLst>
          </p:nvPr>
        </p:nvGraphicFramePr>
        <p:xfrm>
          <a:off x="25400" y="1542124"/>
          <a:ext cx="9067800" cy="3383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M-HEAT </a:t>
            </a:r>
            <a:r>
              <a:rPr lang="en-US" cap="none" dirty="0" smtClean="0"/>
              <a:t>Development:</a:t>
            </a:r>
            <a:br>
              <a:rPr lang="en-US" cap="none" dirty="0" smtClean="0"/>
            </a:br>
            <a:r>
              <a:rPr lang="en-US" dirty="0" smtClean="0"/>
              <a:t>Process &amp;</a:t>
            </a:r>
            <a:r>
              <a:rPr lang="en-US" cap="none" dirty="0" smtClean="0"/>
              <a:t> Timeline</a:t>
            </a:r>
            <a:endParaRPr lang="en-US" dirty="0"/>
          </a:p>
        </p:txBody>
      </p:sp>
      <p:sp>
        <p:nvSpPr>
          <p:cNvPr id="2" name="TextBox 1"/>
          <p:cNvSpPr txBox="1"/>
          <p:nvPr/>
        </p:nvSpPr>
        <p:spPr>
          <a:xfrm>
            <a:off x="338668" y="5074355"/>
            <a:ext cx="1295400" cy="646331"/>
          </a:xfrm>
          <a:prstGeom prst="rect">
            <a:avLst/>
          </a:prstGeom>
          <a:noFill/>
          <a:ln>
            <a:solidFill>
              <a:schemeClr val="accent1"/>
            </a:solidFill>
          </a:ln>
        </p:spPr>
        <p:txBody>
          <a:bodyPr wrap="square" rtlCol="0">
            <a:spAutoFit/>
          </a:bodyPr>
          <a:lstStyle/>
          <a:p>
            <a:pPr algn="ctr"/>
            <a:r>
              <a:rPr lang="en-US" b="1" dirty="0" smtClean="0">
                <a:solidFill>
                  <a:schemeClr val="accent1"/>
                </a:solidFill>
                <a:latin typeface="Gill Sans MT" charset="0"/>
                <a:ea typeface="Gill Sans MT" charset="0"/>
                <a:cs typeface="Gill Sans MT" charset="0"/>
              </a:rPr>
              <a:t>California:</a:t>
            </a:r>
          </a:p>
          <a:p>
            <a:pPr algn="ctr"/>
            <a:r>
              <a:rPr lang="en-US" dirty="0" smtClean="0">
                <a:solidFill>
                  <a:schemeClr val="accent1"/>
                </a:solidFill>
                <a:latin typeface="Gill Sans MT" charset="0"/>
                <a:ea typeface="Gill Sans MT" charset="0"/>
                <a:cs typeface="Gill Sans MT" charset="0"/>
              </a:rPr>
              <a:t>Fall 2014</a:t>
            </a:r>
            <a:endParaRPr lang="en-US" dirty="0">
              <a:solidFill>
                <a:schemeClr val="accent1"/>
              </a:solidFill>
              <a:latin typeface="Gill Sans MT" charset="0"/>
              <a:ea typeface="Gill Sans MT" charset="0"/>
              <a:cs typeface="Gill Sans MT" charset="0"/>
            </a:endParaRPr>
          </a:p>
        </p:txBody>
      </p:sp>
      <p:sp>
        <p:nvSpPr>
          <p:cNvPr id="6" name="TextBox 5"/>
          <p:cNvSpPr txBox="1"/>
          <p:nvPr/>
        </p:nvSpPr>
        <p:spPr>
          <a:xfrm>
            <a:off x="201084" y="5931425"/>
            <a:ext cx="1600200" cy="646331"/>
          </a:xfrm>
          <a:prstGeom prst="rect">
            <a:avLst/>
          </a:prstGeom>
          <a:noFill/>
          <a:ln>
            <a:solidFill>
              <a:schemeClr val="accent2"/>
            </a:solidFill>
          </a:ln>
        </p:spPr>
        <p:txBody>
          <a:bodyPr wrap="square" rtlCol="0">
            <a:spAutoFit/>
          </a:bodyPr>
          <a:lstStyle/>
          <a:p>
            <a:pPr algn="ctr"/>
            <a:r>
              <a:rPr lang="en-US" b="1" dirty="0" smtClean="0">
                <a:solidFill>
                  <a:schemeClr val="accent2"/>
                </a:solidFill>
                <a:latin typeface="Gill Sans MT" charset="0"/>
                <a:ea typeface="Gill Sans MT" charset="0"/>
                <a:cs typeface="Gill Sans MT" charset="0"/>
              </a:rPr>
              <a:t>Connecticut:</a:t>
            </a:r>
            <a:r>
              <a:rPr lang="en-US" dirty="0" smtClean="0">
                <a:solidFill>
                  <a:schemeClr val="accent2"/>
                </a:solidFill>
                <a:latin typeface="Gill Sans MT" charset="0"/>
                <a:ea typeface="Gill Sans MT" charset="0"/>
                <a:cs typeface="Gill Sans MT" charset="0"/>
              </a:rPr>
              <a:t/>
            </a:r>
            <a:br>
              <a:rPr lang="en-US" dirty="0" smtClean="0">
                <a:solidFill>
                  <a:schemeClr val="accent2"/>
                </a:solidFill>
                <a:latin typeface="Gill Sans MT" charset="0"/>
                <a:ea typeface="Gill Sans MT" charset="0"/>
                <a:cs typeface="Gill Sans MT" charset="0"/>
              </a:rPr>
            </a:br>
            <a:r>
              <a:rPr lang="en-US" dirty="0" smtClean="0">
                <a:solidFill>
                  <a:schemeClr val="accent2"/>
                </a:solidFill>
                <a:latin typeface="Gill Sans MT" charset="0"/>
                <a:ea typeface="Gill Sans MT" charset="0"/>
                <a:cs typeface="Gill Sans MT" charset="0"/>
              </a:rPr>
              <a:t>Spring 2015</a:t>
            </a:r>
            <a:endParaRPr lang="en-US" dirty="0">
              <a:solidFill>
                <a:schemeClr val="accent2"/>
              </a:solidFill>
              <a:latin typeface="Gill Sans MT" charset="0"/>
              <a:ea typeface="Gill Sans MT" charset="0"/>
              <a:cs typeface="Gill Sans MT" charset="0"/>
            </a:endParaRPr>
          </a:p>
        </p:txBody>
      </p:sp>
      <p:cxnSp>
        <p:nvCxnSpPr>
          <p:cNvPr id="8" name="Straight Connector 7"/>
          <p:cNvCxnSpPr/>
          <p:nvPr/>
        </p:nvCxnSpPr>
        <p:spPr>
          <a:xfrm flipV="1">
            <a:off x="1655233" y="3434294"/>
            <a:ext cx="6705600" cy="193422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801284" y="4401407"/>
            <a:ext cx="6705600" cy="193422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4184" y="4826760"/>
            <a:ext cx="1295400" cy="369332"/>
          </a:xfrm>
          <a:prstGeom prst="rect">
            <a:avLst/>
          </a:prstGeom>
          <a:solidFill>
            <a:schemeClr val="bg1"/>
          </a:solidFill>
          <a:ln>
            <a:solidFill>
              <a:schemeClr val="accent1"/>
            </a:solidFill>
          </a:ln>
        </p:spPr>
        <p:txBody>
          <a:bodyPr wrap="square" rtlCol="0">
            <a:spAutoFit/>
          </a:bodyPr>
          <a:lstStyle/>
          <a:p>
            <a:r>
              <a:rPr lang="en-US" dirty="0" smtClean="0">
                <a:solidFill>
                  <a:schemeClr val="accent1"/>
                </a:solidFill>
                <a:latin typeface="Gill Sans MT" charset="0"/>
                <a:ea typeface="Gill Sans MT" charset="0"/>
                <a:cs typeface="Gill Sans MT" charset="0"/>
              </a:rPr>
              <a:t>Spring 2015</a:t>
            </a:r>
            <a:endParaRPr lang="en-US" dirty="0">
              <a:solidFill>
                <a:schemeClr val="accent1"/>
              </a:solidFill>
              <a:latin typeface="Gill Sans MT" charset="0"/>
              <a:ea typeface="Gill Sans MT" charset="0"/>
              <a:cs typeface="Gill Sans MT" charset="0"/>
            </a:endParaRPr>
          </a:p>
        </p:txBody>
      </p:sp>
      <p:sp>
        <p:nvSpPr>
          <p:cNvPr id="13" name="TextBox 12"/>
          <p:cNvSpPr txBox="1"/>
          <p:nvPr/>
        </p:nvSpPr>
        <p:spPr>
          <a:xfrm>
            <a:off x="4041244" y="4314599"/>
            <a:ext cx="1172633" cy="369332"/>
          </a:xfrm>
          <a:prstGeom prst="rect">
            <a:avLst/>
          </a:prstGeom>
          <a:solidFill>
            <a:schemeClr val="bg1"/>
          </a:solidFill>
          <a:ln>
            <a:solidFill>
              <a:schemeClr val="accent1"/>
            </a:solidFill>
          </a:ln>
        </p:spPr>
        <p:txBody>
          <a:bodyPr wrap="square" rtlCol="0">
            <a:spAutoFit/>
          </a:bodyPr>
          <a:lstStyle/>
          <a:p>
            <a:pPr algn="ctr"/>
            <a:r>
              <a:rPr lang="en-US" dirty="0" smtClean="0">
                <a:solidFill>
                  <a:schemeClr val="accent1"/>
                </a:solidFill>
                <a:latin typeface="Gill Sans MT" charset="0"/>
                <a:ea typeface="Gill Sans MT" charset="0"/>
                <a:cs typeface="Gill Sans MT" charset="0"/>
              </a:rPr>
              <a:t>Fall 2015</a:t>
            </a:r>
            <a:endParaRPr lang="en-US" dirty="0">
              <a:solidFill>
                <a:schemeClr val="accent1"/>
              </a:solidFill>
              <a:latin typeface="Gill Sans MT" charset="0"/>
              <a:ea typeface="Gill Sans MT" charset="0"/>
              <a:cs typeface="Gill Sans MT" charset="0"/>
            </a:endParaRPr>
          </a:p>
        </p:txBody>
      </p:sp>
      <p:sp>
        <p:nvSpPr>
          <p:cNvPr id="14" name="TextBox 13"/>
          <p:cNvSpPr txBox="1"/>
          <p:nvPr/>
        </p:nvSpPr>
        <p:spPr>
          <a:xfrm>
            <a:off x="5867400" y="3740815"/>
            <a:ext cx="1712384" cy="369332"/>
          </a:xfrm>
          <a:prstGeom prst="rect">
            <a:avLst/>
          </a:prstGeom>
          <a:solidFill>
            <a:schemeClr val="bg1"/>
          </a:solidFill>
          <a:ln>
            <a:solidFill>
              <a:schemeClr val="accent1"/>
            </a:solidFill>
          </a:ln>
        </p:spPr>
        <p:txBody>
          <a:bodyPr wrap="square" rtlCol="0">
            <a:spAutoFit/>
          </a:bodyPr>
          <a:lstStyle/>
          <a:p>
            <a:r>
              <a:rPr lang="en-US" dirty="0" smtClean="0">
                <a:solidFill>
                  <a:schemeClr val="accent1"/>
                </a:solidFill>
                <a:latin typeface="Gill Sans MT" charset="0"/>
                <a:ea typeface="Gill Sans MT" charset="0"/>
                <a:cs typeface="Gill Sans MT" charset="0"/>
              </a:rPr>
              <a:t>Summer 2016</a:t>
            </a:r>
            <a:endParaRPr lang="en-US" dirty="0">
              <a:solidFill>
                <a:schemeClr val="accent1"/>
              </a:solidFill>
              <a:latin typeface="Gill Sans MT" charset="0"/>
              <a:ea typeface="Gill Sans MT" charset="0"/>
              <a:cs typeface="Gill Sans MT" charset="0"/>
            </a:endParaRPr>
          </a:p>
        </p:txBody>
      </p:sp>
      <p:sp>
        <p:nvSpPr>
          <p:cNvPr id="15" name="TextBox 14"/>
          <p:cNvSpPr txBox="1"/>
          <p:nvPr/>
        </p:nvSpPr>
        <p:spPr>
          <a:xfrm>
            <a:off x="7811558" y="3236441"/>
            <a:ext cx="1049867" cy="369332"/>
          </a:xfrm>
          <a:prstGeom prst="rect">
            <a:avLst/>
          </a:prstGeom>
          <a:solidFill>
            <a:schemeClr val="bg1"/>
          </a:solidFill>
          <a:ln>
            <a:solidFill>
              <a:schemeClr val="accent1"/>
            </a:solidFill>
          </a:ln>
        </p:spPr>
        <p:txBody>
          <a:bodyPr wrap="square" rtlCol="0">
            <a:spAutoFit/>
          </a:bodyPr>
          <a:lstStyle/>
          <a:p>
            <a:pPr algn="ctr"/>
            <a:r>
              <a:rPr lang="en-US" smtClean="0">
                <a:solidFill>
                  <a:schemeClr val="accent1"/>
                </a:solidFill>
                <a:latin typeface="Gill Sans MT" charset="0"/>
                <a:ea typeface="Gill Sans MT" charset="0"/>
                <a:cs typeface="Gill Sans MT" charset="0"/>
              </a:rPr>
              <a:t>Fall 2016</a:t>
            </a:r>
            <a:endParaRPr lang="en-US" dirty="0">
              <a:solidFill>
                <a:schemeClr val="accent1"/>
              </a:solidFill>
              <a:latin typeface="Gill Sans MT" charset="0"/>
              <a:ea typeface="Gill Sans MT" charset="0"/>
              <a:cs typeface="Gill Sans MT" charset="0"/>
            </a:endParaRPr>
          </a:p>
        </p:txBody>
      </p:sp>
      <p:sp>
        <p:nvSpPr>
          <p:cNvPr id="18" name="TextBox 17"/>
          <p:cNvSpPr txBox="1"/>
          <p:nvPr/>
        </p:nvSpPr>
        <p:spPr>
          <a:xfrm>
            <a:off x="2111054" y="5856638"/>
            <a:ext cx="1513416" cy="369332"/>
          </a:xfrm>
          <a:prstGeom prst="rect">
            <a:avLst/>
          </a:prstGeom>
          <a:solidFill>
            <a:schemeClr val="bg1"/>
          </a:solidFill>
          <a:ln>
            <a:solidFill>
              <a:schemeClr val="accent2"/>
            </a:solidFill>
          </a:ln>
        </p:spPr>
        <p:txBody>
          <a:bodyPr wrap="square" rtlCol="0">
            <a:spAutoFit/>
          </a:bodyPr>
          <a:lstStyle/>
          <a:p>
            <a:r>
              <a:rPr lang="en-US" dirty="0" smtClean="0">
                <a:solidFill>
                  <a:schemeClr val="accent2"/>
                </a:solidFill>
                <a:latin typeface="Gill Sans MT" charset="0"/>
                <a:ea typeface="Gill Sans MT" charset="0"/>
                <a:cs typeface="Gill Sans MT" charset="0"/>
              </a:rPr>
              <a:t>Summer 2015</a:t>
            </a:r>
            <a:endParaRPr lang="en-US" dirty="0">
              <a:solidFill>
                <a:schemeClr val="accent2"/>
              </a:solidFill>
              <a:latin typeface="Gill Sans MT" charset="0"/>
              <a:ea typeface="Gill Sans MT" charset="0"/>
              <a:cs typeface="Gill Sans MT" charset="0"/>
            </a:endParaRPr>
          </a:p>
        </p:txBody>
      </p:sp>
      <p:sp>
        <p:nvSpPr>
          <p:cNvPr id="19" name="TextBox 18"/>
          <p:cNvSpPr txBox="1"/>
          <p:nvPr/>
        </p:nvSpPr>
        <p:spPr>
          <a:xfrm>
            <a:off x="4096805" y="5334591"/>
            <a:ext cx="1061509" cy="369332"/>
          </a:xfrm>
          <a:prstGeom prst="rect">
            <a:avLst/>
          </a:prstGeom>
          <a:solidFill>
            <a:schemeClr val="bg1"/>
          </a:solidFill>
          <a:ln>
            <a:solidFill>
              <a:schemeClr val="accent2"/>
            </a:solidFill>
          </a:ln>
        </p:spPr>
        <p:txBody>
          <a:bodyPr wrap="square" rtlCol="0">
            <a:spAutoFit/>
          </a:bodyPr>
          <a:lstStyle/>
          <a:p>
            <a:pPr algn="ctr"/>
            <a:r>
              <a:rPr lang="en-US" dirty="0" smtClean="0">
                <a:solidFill>
                  <a:schemeClr val="accent2"/>
                </a:solidFill>
                <a:latin typeface="Gill Sans MT" charset="0"/>
                <a:ea typeface="Gill Sans MT" charset="0"/>
                <a:cs typeface="Gill Sans MT" charset="0"/>
              </a:rPr>
              <a:t>Fall 2015</a:t>
            </a:r>
            <a:endParaRPr lang="en-US" dirty="0">
              <a:solidFill>
                <a:schemeClr val="accent2"/>
              </a:solidFill>
              <a:latin typeface="Gill Sans MT" charset="0"/>
              <a:ea typeface="Gill Sans MT" charset="0"/>
              <a:cs typeface="Gill Sans MT" charset="0"/>
            </a:endParaRPr>
          </a:p>
        </p:txBody>
      </p:sp>
      <p:sp>
        <p:nvSpPr>
          <p:cNvPr id="21" name="TextBox 20"/>
          <p:cNvSpPr txBox="1"/>
          <p:nvPr/>
        </p:nvSpPr>
        <p:spPr>
          <a:xfrm>
            <a:off x="5867400" y="4782730"/>
            <a:ext cx="1295400" cy="369332"/>
          </a:xfrm>
          <a:prstGeom prst="rect">
            <a:avLst/>
          </a:prstGeom>
          <a:solidFill>
            <a:schemeClr val="bg1"/>
          </a:solidFill>
          <a:ln>
            <a:solidFill>
              <a:schemeClr val="accent2"/>
            </a:solidFill>
          </a:ln>
        </p:spPr>
        <p:txBody>
          <a:bodyPr wrap="square" rtlCol="0">
            <a:spAutoFit/>
          </a:bodyPr>
          <a:lstStyle/>
          <a:p>
            <a:r>
              <a:rPr lang="en-US" dirty="0" smtClean="0">
                <a:solidFill>
                  <a:schemeClr val="accent2"/>
                </a:solidFill>
                <a:latin typeface="Gill Sans MT" charset="0"/>
                <a:ea typeface="Gill Sans MT" charset="0"/>
                <a:cs typeface="Gill Sans MT" charset="0"/>
              </a:rPr>
              <a:t>Spring 2016</a:t>
            </a:r>
            <a:endParaRPr lang="en-US" dirty="0">
              <a:solidFill>
                <a:schemeClr val="accent2"/>
              </a:solidFill>
              <a:latin typeface="Gill Sans MT" charset="0"/>
              <a:ea typeface="Gill Sans MT" charset="0"/>
              <a:cs typeface="Gill Sans MT" charset="0"/>
            </a:endParaRPr>
          </a:p>
        </p:txBody>
      </p:sp>
      <p:sp>
        <p:nvSpPr>
          <p:cNvPr id="22" name="TextBox 21"/>
          <p:cNvSpPr txBox="1"/>
          <p:nvPr/>
        </p:nvSpPr>
        <p:spPr>
          <a:xfrm>
            <a:off x="7579784" y="4184833"/>
            <a:ext cx="1513416" cy="369332"/>
          </a:xfrm>
          <a:prstGeom prst="rect">
            <a:avLst/>
          </a:prstGeom>
          <a:solidFill>
            <a:schemeClr val="bg1"/>
          </a:solidFill>
          <a:ln>
            <a:solidFill>
              <a:schemeClr val="accent2"/>
            </a:solidFill>
          </a:ln>
        </p:spPr>
        <p:txBody>
          <a:bodyPr wrap="square" rtlCol="0">
            <a:spAutoFit/>
          </a:bodyPr>
          <a:lstStyle/>
          <a:p>
            <a:r>
              <a:rPr lang="en-US" dirty="0" smtClean="0">
                <a:solidFill>
                  <a:schemeClr val="accent2"/>
                </a:solidFill>
                <a:latin typeface="Gill Sans MT" charset="0"/>
                <a:ea typeface="Gill Sans MT" charset="0"/>
                <a:cs typeface="Gill Sans MT" charset="0"/>
              </a:rPr>
              <a:t>Summer 2016</a:t>
            </a:r>
            <a:endParaRPr lang="en-US" dirty="0">
              <a:solidFill>
                <a:schemeClr val="accent2"/>
              </a:solidFill>
              <a:latin typeface="Gill Sans MT" charset="0"/>
              <a:ea typeface="Gill Sans MT" charset="0"/>
              <a:cs typeface="Gill Sans MT" charset="0"/>
            </a:endParaRPr>
          </a:p>
        </p:txBody>
      </p:sp>
    </p:spTree>
    <p:extLst>
      <p:ext uri="{BB962C8B-B14F-4D97-AF65-F5344CB8AC3E}">
        <p14:creationId xmlns:p14="http://schemas.microsoft.com/office/powerpoint/2010/main" val="683746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14220</TotalTime>
  <Words>2760</Words>
  <Application>Microsoft Office PowerPoint</Application>
  <PresentationFormat>On-screen Show (4:3)</PresentationFormat>
  <Paragraphs>296</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MS PGothic</vt:lpstr>
      <vt:lpstr>MS PGothic</vt:lpstr>
      <vt:lpstr>Arial</vt:lpstr>
      <vt:lpstr>Calibri</vt:lpstr>
      <vt:lpstr>Corbel</vt:lpstr>
      <vt:lpstr>Franklin Gothic Medium</vt:lpstr>
      <vt:lpstr>Gill Sans MT</vt:lpstr>
      <vt:lpstr>Tw Cen MT</vt:lpstr>
      <vt:lpstr>Wingdings</vt:lpstr>
      <vt:lpstr>Wingdings 2</vt:lpstr>
      <vt:lpstr>Grid</vt:lpstr>
      <vt:lpstr>Advancing Health Equity in Health Insurance Marketplaces: </vt:lpstr>
      <vt:lpstr>Overview</vt:lpstr>
      <vt:lpstr>Background</vt:lpstr>
      <vt:lpstr>About Texas Health Institute</vt:lpstr>
      <vt:lpstr>Origin of the Marketplace Health Equity Assessment Tool (M-HEAT)</vt:lpstr>
      <vt:lpstr>Marketplaces as “Labs” to Examine Organizational Health Equity</vt:lpstr>
      <vt:lpstr>M-HEAT Objectives</vt:lpstr>
      <vt:lpstr>M-HEAT Framework</vt:lpstr>
      <vt:lpstr>M-HEAT Development: Process &amp; Timeline</vt:lpstr>
      <vt:lpstr>M-HEAT Administration</vt:lpstr>
      <vt:lpstr>M-HEAT Results</vt:lpstr>
      <vt:lpstr>Community Stakeholder  Respondent Organizations</vt:lpstr>
      <vt:lpstr>Section 1: Strategic Commitment to Health Equity</vt:lpstr>
      <vt:lpstr>Section 2: Plan Management &amp; Affordability</vt:lpstr>
      <vt:lpstr>Section 3: Community Stakeholder Engagement</vt:lpstr>
      <vt:lpstr>Section 3: Incorporation of Stakeholder Feedback</vt:lpstr>
      <vt:lpstr>Section 4: Navigator and Assister Diversity</vt:lpstr>
      <vt:lpstr>Section 5: Marketing and Outreach</vt:lpstr>
      <vt:lpstr>Section 5: Marketing and Outreach</vt:lpstr>
      <vt:lpstr>Section 6: Marketplace Outcomes</vt:lpstr>
      <vt:lpstr>Section 6: Transition from Coverage to Care</vt:lpstr>
      <vt:lpstr>Limitations &amp; Other Considerations</vt:lpstr>
      <vt:lpstr>Discussion</vt:lpstr>
      <vt:lpstr>Summary of Key Findings</vt:lpstr>
      <vt:lpstr>Recommendations to Marketplaces</vt:lpstr>
      <vt:lpstr>Future considerations</vt:lpstr>
      <vt:lpstr>What will become of the ACA?</vt:lpstr>
      <vt:lpstr>Marketplaces in ACA Replacements</vt:lpstr>
      <vt:lpstr>Questions?</vt:lpstr>
      <vt:lpstr>Thank You – 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nsiddiqui</dc:creator>
  <cp:lastModifiedBy>AYSPS</cp:lastModifiedBy>
  <cp:revision>359</cp:revision>
  <cp:lastPrinted>2017-02-16T16:32:58Z</cp:lastPrinted>
  <dcterms:created xsi:type="dcterms:W3CDTF">2016-05-11T01:47:56Z</dcterms:created>
  <dcterms:modified xsi:type="dcterms:W3CDTF">2017-02-16T18:28:02Z</dcterms:modified>
</cp:coreProperties>
</file>